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3" r:id="rId1"/>
  </p:sldMasterIdLst>
  <p:notesMasterIdLst>
    <p:notesMasterId r:id="rId20"/>
  </p:notesMasterIdLst>
  <p:sldIdLst>
    <p:sldId id="256" r:id="rId2"/>
    <p:sldId id="272" r:id="rId3"/>
    <p:sldId id="258" r:id="rId4"/>
    <p:sldId id="297" r:id="rId5"/>
    <p:sldId id="275" r:id="rId6"/>
    <p:sldId id="279" r:id="rId7"/>
    <p:sldId id="283" r:id="rId8"/>
    <p:sldId id="282" r:id="rId9"/>
    <p:sldId id="296" r:id="rId10"/>
    <p:sldId id="285" r:id="rId11"/>
    <p:sldId id="284" r:id="rId12"/>
    <p:sldId id="291" r:id="rId13"/>
    <p:sldId id="293" r:id="rId14"/>
    <p:sldId id="294" r:id="rId15"/>
    <p:sldId id="295" r:id="rId16"/>
    <p:sldId id="280" r:id="rId17"/>
    <p:sldId id="276" r:id="rId18"/>
    <p:sldId id="278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IBM Plex Sans" panose="020B0503050203000203" pitchFamily="34" charset="0"/>
      <p:regular r:id="rId25"/>
      <p:bold r:id="rId26"/>
      <p:italic r:id="rId27"/>
      <p:boldItalic r:id="rId28"/>
    </p:embeddedFont>
    <p:embeddedFont>
      <p:font typeface="Proxima Nova" panose="02000506030000020004" pitchFamily="50" charset="0"/>
      <p:regular r:id="rId29"/>
      <p:bold r:id="rId30"/>
    </p:embeddedFont>
    <p:embeddedFont>
      <p:font typeface="Proxima Nova Extrabold" panose="02000506030000020004" pitchFamily="50" charset="0"/>
      <p:bold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Light" panose="02000000000000000000" pitchFamily="2" charset="0"/>
      <p:regular r:id="rId36"/>
      <p:italic r:id="rId37"/>
    </p:embeddedFont>
    <p:embeddedFont>
      <p:font typeface="Roboto Medium" panose="02000000000000000000" pitchFamily="2" charset="0"/>
      <p:regular r:id="rId38"/>
      <p:italic r:id="rId39"/>
    </p:embeddedFont>
    <p:embeddedFont>
      <p:font typeface="Titillium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53542"/>
    <a:srgbClr val="3366CC"/>
    <a:srgbClr val="30A7E2"/>
    <a:srgbClr val="FFFFFF"/>
    <a:srgbClr val="3265CA"/>
    <a:srgbClr val="207245"/>
    <a:srgbClr val="5ADBDB"/>
    <a:srgbClr val="33CCCC"/>
    <a:srgbClr val="033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5033" autoAdjust="0"/>
  </p:normalViewPr>
  <p:slideViewPr>
    <p:cSldViewPr snapToGrid="0">
      <p:cViewPr varScale="1">
        <p:scale>
          <a:sx n="99" d="100"/>
          <a:sy n="99" d="100"/>
        </p:scale>
        <p:origin x="9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759" units="in"/>
          <inkml:channel name="Y" type="integer" max="9224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2540.27515" units="1/in"/>
          <inkml:channelProperty channel="Y" name="resolution" value="2540.34692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0-13T21:01:54.122"/>
    </inkml:context>
    <inkml:brush xml:id="br0">
      <inkml:brushProperty name="width" value="0.06667" units="cm"/>
      <inkml:brushProperty name="height" value="0.06667" units="cm"/>
      <inkml:brushProperty name="color" value="#3366CC"/>
      <inkml:brushProperty name="fitToCurve" value="1"/>
    </inkml:brush>
  </inkml:definitions>
  <inkml:trace contextRef="#ctx0" brushRef="#br0">-128 1861 5156 0,'0'0'1218'0,"0"0"-193"15,0 0 448-15,0 0-192 16,0 0-320-16,0 0-32 15,0 0-192-15,0 29 224 16,0-29-97-16,0 0 97 0,0 0-32 16,0 0-32-16,0 0-160 15,0 0-65-15,0 0-127 16,0 0-129-16,0 0 33 15,0 0-97-15,0 0-64 16,0 0 321-16,37 0 31 16,-4 0-383-16,9 0-1 15,-7 0 32-15,2 0-160 16,-3 0-64-16,41 0-32 15,-37 0-32-15,37 0 32 16,-41 0 0-16,3 0 0 16,-1 0-32-16,0 0-32 0,2 0 64 15,-38 0-32-15,0 0 0 16,37 0-32-16,-37 0 64 15,0 0 1-15,0 0-33 16,0 0-33-16,36 0 66 16,-36 0-33-16,0 0 64 15,36 0-64-15,-36 0 0 16,0 0 32-16,0 0-96 15,0 0 32-15,0-29 96 16,0 29 32-16,0-26-128 16,-72 0 64-16,-3 0 32 15,39-28-160-15,-37 28-737 16,-2 0-1922-16,41-29-2946 0,-4 29-6631 15</inkml:trace>
  <inkml:trace contextRef="#ctx0" brushRef="#br0" timeOffset="1">-973-3 7751 0,'0'0'576'16,"0"-27"-223"-16,0 27 287 15,0 0 33-15,0 0 0 16,0 0-1-16,0 0 65 0,0 0 32 15,0 0 63 1,0 0-63-16,0 0 64 0,0 0 32 16,0 0 192-16,0 0-32 15,0 0-289-15,0 0-127 16,0 0-193-16,0 0 97 15,0 0-129-15,0 0 33 16,-40 0-129-16,40 0-96 16,-36 27 128-16,2-1-31 15,-37 1-1-15,29 26-64 16,-29 28 32-16,37-1-159 15,-8 27-33-15,42-1-32 16,0 27-128-16,0-1 63 16,76 30 1-16,37-30-64 0,28 29-544 15,46-29-449-15,34 0 0 16,-3-22-673-16,6-4-2146 15,29 0-2241-15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759" units="in"/>
          <inkml:channel name="Y" type="integer" max="9224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2540.27515" units="1/in"/>
          <inkml:channelProperty channel="Y" name="resolution" value="2540.34692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0-14T19:04:02.479"/>
    </inkml:context>
    <inkml:brush xml:id="br0">
      <inkml:brushProperty name="width" value="0.06667" units="cm"/>
      <inkml:brushProperty name="height" value="0.06667" units="cm"/>
      <inkml:brushProperty name="color" value="#3366CC"/>
      <inkml:brushProperty name="fitToCurve" value="1"/>
    </inkml:brush>
  </inkml:definitions>
  <inkml:trace contextRef="#ctx0" brushRef="#br0">-128 1861 5156 0,'0'0'1218'0,"0"0"-193"15,0 0 448-15,0 0-192 16,0 0-320-16,0 0-32 15,0 0-192-15,0 29 224 16,0-29-97-16,0 0 97 0,0 0-32 16,0 0-32-16,0 0-160 15,0 0-65-15,0 0-127 16,0 0-129-16,0 0 33 15,0 0-97-15,0 0-64 16,0 0 321-16,37 0 31 16,-4 0-383-16,9 0-1 15,-7 0 32-15,2 0-160 16,-3 0-64-16,41 0-32 15,-37 0-32-15,37 0 32 16,-41 0 0-16,3 0 0 16,-1 0-32-16,0 0-32 0,2 0 64 15,-38 0-32-15,0 0 0 16,37 0-32-16,-37 0 64 15,0 0 1-15,0 0-33 16,0 0-33-16,36 0 66 16,-36 0-33-16,0 0 64 15,36 0-64-15,-36 0 0 16,0 0 32-16,0 0-96 15,0 0 32-15,0-29 96 16,0 29 32-16,0-26-128 16,-72 0 64-16,-3 0 32 15,39-28-160-15,-37 28-737 16,-2 0-1922-16,41-29-2946 0,-4 29-6631 15</inkml:trace>
  <inkml:trace contextRef="#ctx0" brushRef="#br0" timeOffset="1">-973-3 7751 0,'0'0'576'16,"0"-27"-223"-16,0 27 287 15,0 0 33-15,0 0 0 16,0 0-1-16,0 0 65 0,0 0 32 15,0 0 63 1,0 0-63-16,0 0 64 0,0 0 32 16,0 0 192-16,0 0-32 15,0 0-289-15,0 0-127 16,0 0-193-16,0 0 97 15,0 0-129-15,0 0 33 16,-40 0-129-16,40 0-96 16,-36 27 128-16,2-1-31 15,-37 1-1-15,29 26-64 16,-29 28 32-16,37-1-159 15,-8 27-33-15,42-1-32 16,0 27-128-16,0-1 63 16,76 30 1-16,37-30-64 0,28 29-544 15,46-29-449-15,34 0 0 16,-3-22-673-16,6-4-2146 15,29 0-2241-15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pt-BR" dirty="0"/>
              <a:t>Olá, montamos este documento para repassar instruções que irão auxiliar você a</a:t>
            </a:r>
            <a:r>
              <a:rPr lang="pt-BR" baseline="0" dirty="0"/>
              <a:t> realizar a apresentação comercial do Weknow.</a:t>
            </a:r>
          </a:p>
          <a:p>
            <a:pPr marL="158750" indent="0">
              <a:buNone/>
            </a:pPr>
            <a:endParaRPr lang="pt-BR" baseline="0" dirty="0"/>
          </a:p>
          <a:p>
            <a:pPr marL="158750" indent="0">
              <a:buNone/>
            </a:pPr>
            <a:r>
              <a:rPr lang="pt-BR" baseline="0" dirty="0"/>
              <a:t>A partir deste momento, passaremos pelos slides da apresentação seguindo um roteiro que destaca todos os pontos importantes que deverão ser apresentados.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dirty="0"/>
              <a:t>Incluir o link do site (novo), para mostrar ao prospect alguns de nossos clientes e falar sobre os cases.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2194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7767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Clr>
                <a:srgbClr val="3265CA"/>
              </a:buClr>
              <a:buNone/>
            </a:pPr>
            <a:r>
              <a:rPr lang="pt-B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HOSPITALAR</a:t>
            </a:r>
            <a:endParaRPr lang="pt-BR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/>
              <a:t>Phillips </a:t>
            </a:r>
            <a:r>
              <a:rPr lang="pt-BR" sz="1100" dirty="0" err="1"/>
              <a:t>Tasy</a:t>
            </a:r>
            <a:endParaRPr lang="pt-BR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/>
              <a:t>MV Sistemas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 err="1"/>
              <a:t>Micromed</a:t>
            </a:r>
            <a:r>
              <a:rPr lang="pt-BR" sz="1100" dirty="0"/>
              <a:t> Sistemas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/>
              <a:t>HM Sistemas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 err="1"/>
              <a:t>Pixeon</a:t>
            </a:r>
            <a:r>
              <a:rPr lang="pt-BR" sz="1100" dirty="0"/>
              <a:t> </a:t>
            </a:r>
            <a:r>
              <a:rPr lang="pt-BR" sz="1100" dirty="0" err="1"/>
              <a:t>Smart</a:t>
            </a:r>
            <a:r>
              <a:rPr lang="pt-BR" sz="1100" dirty="0"/>
              <a:t> 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 err="1"/>
              <a:t>Pixeon</a:t>
            </a:r>
            <a:r>
              <a:rPr lang="pt-BR" sz="1100" dirty="0"/>
              <a:t> </a:t>
            </a:r>
            <a:r>
              <a:rPr lang="pt-BR" sz="1100" dirty="0" err="1"/>
              <a:t>Pacs</a:t>
            </a:r>
            <a:r>
              <a:rPr lang="pt-BR" sz="1100" dirty="0"/>
              <a:t> 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 err="1"/>
              <a:t>Systema</a:t>
            </a:r>
            <a:r>
              <a:rPr lang="pt-BR" sz="1100" dirty="0"/>
              <a:t> 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/>
              <a:t>SPDATA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 err="1"/>
              <a:t>Wareline</a:t>
            </a:r>
            <a:endParaRPr lang="pt-BR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/>
              <a:t>SIHL</a:t>
            </a:r>
          </a:p>
          <a:p>
            <a:pPr marL="228600" indent="0">
              <a:buClr>
                <a:srgbClr val="3265CA"/>
              </a:buClr>
              <a:buNone/>
            </a:pPr>
            <a:endParaRPr lang="pt-BR" sz="1100" b="0" dirty="0">
              <a:effectLst/>
            </a:endParaRPr>
          </a:p>
          <a:p>
            <a:pPr marL="228600" indent="0">
              <a:buClr>
                <a:srgbClr val="3265CA"/>
              </a:buClr>
              <a:buNone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CLÍNICAS</a:t>
            </a:r>
            <a:endParaRPr lang="en-US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en-US" sz="1100" dirty="0"/>
              <a:t>Phillips </a:t>
            </a:r>
            <a:r>
              <a:rPr lang="en-US" sz="1100" dirty="0" err="1"/>
              <a:t>Tasy</a:t>
            </a:r>
            <a:endParaRPr lang="en-US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en-US" sz="1100" dirty="0"/>
              <a:t>MV </a:t>
            </a:r>
            <a:r>
              <a:rPr lang="en-US" sz="1100" dirty="0" err="1"/>
              <a:t>Sistemas</a:t>
            </a:r>
            <a:endParaRPr lang="en-US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en-US" sz="1100" dirty="0" err="1"/>
              <a:t>Micromed</a:t>
            </a:r>
            <a:r>
              <a:rPr lang="en-US" sz="1100" dirty="0"/>
              <a:t> </a:t>
            </a:r>
            <a:r>
              <a:rPr lang="en-US" sz="1100" dirty="0" err="1"/>
              <a:t>Sistemas</a:t>
            </a:r>
            <a:endParaRPr lang="en-US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en-US" sz="1100" dirty="0"/>
              <a:t>HM </a:t>
            </a:r>
            <a:r>
              <a:rPr lang="en-US" sz="1100" dirty="0" err="1"/>
              <a:t>Sistemas</a:t>
            </a:r>
            <a:endParaRPr lang="en-US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en-US" sz="1100" dirty="0" err="1"/>
              <a:t>Ótimus</a:t>
            </a:r>
            <a:r>
              <a:rPr lang="en-US" sz="1100" dirty="0"/>
              <a:t> Clinic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28600" indent="0">
              <a:buClr>
                <a:srgbClr val="3265CA"/>
              </a:buClr>
              <a:buNone/>
            </a:pPr>
            <a:endParaRPr lang="en-US" sz="1100" b="0" dirty="0">
              <a:effectLst/>
            </a:endParaRPr>
          </a:p>
          <a:p>
            <a:pPr marL="158750" indent="0">
              <a:buClr>
                <a:srgbClr val="3265CA"/>
              </a:buClr>
              <a:buFont typeface="Arial" panose="020B0604020202020204" pitchFamily="34" charset="0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0829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Clr>
                <a:srgbClr val="3265CA"/>
              </a:buClr>
              <a:buNone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OPERADORAS</a:t>
            </a:r>
            <a:endParaRPr lang="en-US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en-US" sz="1100" dirty="0"/>
              <a:t>Phillips </a:t>
            </a:r>
            <a:r>
              <a:rPr lang="en-US" sz="1100" dirty="0" err="1"/>
              <a:t>Tasy</a:t>
            </a:r>
            <a:endParaRPr lang="en-US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en-US" sz="1100" dirty="0"/>
              <a:t>SGU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en-US" sz="1100" dirty="0"/>
              <a:t>Solus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en-US" sz="1100" dirty="0" err="1"/>
              <a:t>Datasul</a:t>
            </a:r>
            <a:endParaRPr lang="en-US" sz="1100" dirty="0"/>
          </a:p>
          <a:p>
            <a:pPr marL="228600" indent="0">
              <a:buClr>
                <a:srgbClr val="3265CA"/>
              </a:buClr>
              <a:buNone/>
            </a:pP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indent="0">
              <a:buClr>
                <a:srgbClr val="3265CA"/>
              </a:buClr>
              <a:buNone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LABORATÓRIOS</a:t>
            </a:r>
            <a:endParaRPr lang="en-US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en-US" sz="1100" dirty="0"/>
              <a:t>Matrix</a:t>
            </a:r>
          </a:p>
          <a:p>
            <a:pPr marL="228600" indent="0">
              <a:buClr>
                <a:srgbClr val="3265CA"/>
              </a:buClr>
              <a:buNone/>
            </a:pPr>
            <a:endParaRPr lang="pt-BR" sz="1100" b="0" dirty="0">
              <a:effectLst/>
            </a:endParaRPr>
          </a:p>
          <a:p>
            <a:pPr marL="228600" indent="0">
              <a:buClr>
                <a:srgbClr val="3265CA"/>
              </a:buClr>
              <a:buNone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</a:t>
            </a:r>
            <a:endParaRPr lang="en-US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 err="1"/>
              <a:t>Senior</a:t>
            </a:r>
            <a:endParaRPr lang="pt-BR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 err="1"/>
              <a:t>PontoSecullum</a:t>
            </a:r>
            <a:endParaRPr lang="pt-BR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/>
              <a:t>Cordilheira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/>
              <a:t>HCM Datasul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/>
              <a:t>RH3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endParaRPr lang="pt-BR" sz="1100" dirty="0"/>
          </a:p>
          <a:p>
            <a:pPr marL="158750" indent="0">
              <a:buClr>
                <a:srgbClr val="3265CA"/>
              </a:buClr>
              <a:buFont typeface="Arial" panose="020B0604020202020204" pitchFamily="34" charset="0"/>
              <a:buNone/>
            </a:pPr>
            <a:endParaRPr lang="pt-BR" sz="11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1594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Clr>
                <a:srgbClr val="3265CA"/>
              </a:buClr>
              <a:buNone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</a:t>
            </a:r>
            <a:endParaRPr lang="en-US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 err="1"/>
              <a:t>Senior</a:t>
            </a:r>
            <a:endParaRPr lang="pt-BR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 err="1"/>
              <a:t>PontoSecullum</a:t>
            </a:r>
            <a:endParaRPr lang="pt-BR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/>
              <a:t>Cordilheira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/>
              <a:t>HCM Datasul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/>
              <a:t>RH3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endParaRPr lang="pt-BR" sz="1100" dirty="0"/>
          </a:p>
          <a:p>
            <a:pPr marL="228600" indent="0">
              <a:buClr>
                <a:srgbClr val="3265CA"/>
              </a:buClr>
              <a:buFontTx/>
              <a:buNone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 CENTER</a:t>
            </a:r>
            <a:endParaRPr lang="en-US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 err="1"/>
              <a:t>VocalCenter</a:t>
            </a:r>
            <a:endParaRPr lang="pt-BR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 err="1"/>
              <a:t>Avaya</a:t>
            </a:r>
            <a:endParaRPr lang="en-US" sz="1100" dirty="0"/>
          </a:p>
          <a:p>
            <a:pPr marL="158750" indent="0">
              <a:buClr>
                <a:srgbClr val="3265CA"/>
              </a:buClr>
              <a:buFont typeface="Arial" panose="020B0604020202020204" pitchFamily="34" charset="0"/>
              <a:buNone/>
            </a:pPr>
            <a:endParaRPr lang="pt-BR" sz="1100" dirty="0"/>
          </a:p>
          <a:p>
            <a:pPr marL="228600" indent="0">
              <a:buClr>
                <a:srgbClr val="3265CA"/>
              </a:buClr>
              <a:buNone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TI/SUPORTE</a:t>
            </a:r>
            <a:endParaRPr lang="en-US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 err="1"/>
              <a:t>Spiceworks</a:t>
            </a:r>
            <a:endParaRPr lang="pt-BR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/>
              <a:t>GLPI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 err="1"/>
              <a:t>Movidesk</a:t>
            </a:r>
            <a:endParaRPr lang="en-US" sz="1100" dirty="0"/>
          </a:p>
          <a:p>
            <a:pPr marL="158750" indent="0">
              <a:buClr>
                <a:srgbClr val="3265CA"/>
              </a:buClr>
              <a:buFont typeface="Arial" panose="020B0604020202020204" pitchFamily="34" charset="0"/>
              <a:buNone/>
            </a:pPr>
            <a:endParaRPr lang="pt-BR" sz="11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1034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Clr>
                <a:srgbClr val="3265CA"/>
              </a:buClr>
              <a:buNone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EMPRESARIAL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/>
              <a:t>Pirâmide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endParaRPr lang="pt-BR" sz="1100" dirty="0"/>
          </a:p>
          <a:p>
            <a:pPr marL="228600" indent="0">
              <a:buClr>
                <a:srgbClr val="3265CA"/>
              </a:buClr>
              <a:buFontTx/>
              <a:buNone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CRM</a:t>
            </a:r>
            <a:endParaRPr lang="en-US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 err="1"/>
              <a:t>RDStation</a:t>
            </a:r>
            <a:endParaRPr lang="pt-BR" sz="1100" dirty="0"/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endParaRPr lang="pt-BR" sz="1100" dirty="0"/>
          </a:p>
          <a:p>
            <a:pPr marL="228600" indent="0">
              <a:buClr>
                <a:srgbClr val="3265CA"/>
              </a:buClr>
              <a:buNone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JURÍDICO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/>
              <a:t>CPJ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endParaRPr lang="pt-BR" sz="1100" dirty="0"/>
          </a:p>
          <a:p>
            <a:pPr marL="228600" indent="0">
              <a:buClr>
                <a:srgbClr val="3265CA"/>
              </a:buClr>
              <a:buNone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LMS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r>
              <a:rPr lang="pt-BR" sz="1100" dirty="0"/>
              <a:t>Moodle</a:t>
            </a:r>
          </a:p>
          <a:p>
            <a:pPr>
              <a:buClr>
                <a:srgbClr val="3265CA"/>
              </a:buClr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58750" indent="0">
              <a:buClr>
                <a:srgbClr val="3265CA"/>
              </a:buClr>
              <a:buFont typeface="Arial" panose="020B0604020202020204" pitchFamily="34" charset="0"/>
              <a:buNone/>
            </a:pPr>
            <a:endParaRPr lang="pt-BR" sz="11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8743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Diferenciais: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imediatos (comentar a lista atual de todos os </a:t>
            </a:r>
            <a:r>
              <a:rPr lang="pt-BR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ERPs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qual já temos indicadores construídos.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Competitividade financeira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Serviços especializados na Saúde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Treinamentos online e acessíveis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responsivo web e mobile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Inteligência ativa e proativa com alertas e automações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Centralização de dados e sistemas (Falar que somos </a:t>
            </a:r>
            <a:r>
              <a:rPr lang="pt-BR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multibanco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citar alguns. </a:t>
            </a:r>
            <a:r>
              <a:rPr lang="pt-BR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ODBC, Excel, Oracle, MySQL, </a:t>
            </a:r>
            <a:r>
              <a:rPr lang="pt-BR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SQLserver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entre outros.)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de 185 clientes ativos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 de 3500 usuários ativos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Clientes líderes de mercado como: Hospital Órion, Hospital Pequeno Príncipe e mais de 20 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Unimeds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(sendo 13 operadoras)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6256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Diferenciais: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imediatos (comentar a lista atual de todos os </a:t>
            </a:r>
            <a:r>
              <a:rPr lang="pt-BR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ERPs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qual já temos indicadores construídos.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Competitividade financeira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Serviços especializados na Saúde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Treinamentos online e acessíveis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responsivo web e mobile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Inteligência ativa e proativa com alertas e automações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Centralização de dados e sistemas (Falar que somos </a:t>
            </a:r>
            <a:r>
              <a:rPr lang="pt-BR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multibanco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citar alguns. </a:t>
            </a:r>
            <a:r>
              <a:rPr lang="pt-BR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ODBC, Excel, Oracle, MySQL, </a:t>
            </a:r>
            <a:r>
              <a:rPr lang="pt-BR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SQLserver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entre outros.)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de 185 clientes ativos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 de 3500 usuários ativos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Clientes líderes de mercado como: Hospital Órion, Hospital Pequeno Príncipe e mais de 20 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Unimeds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(sendo 13 operadoras)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580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-------------------------------------------------------------------------------------------------</a:t>
            </a:r>
          </a:p>
          <a:p>
            <a:pPr marL="158750" indent="0">
              <a:buNone/>
            </a:pPr>
            <a:r>
              <a:rPr lang="pt-BR" dirty="0"/>
              <a:t>Resumo: Apresentação Executivo de Vendas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-------------------------------------------------------------------------------------------------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Se apresente aqui como representante da equipe neste momento repassando os dados de contato para qualquer esclarecimento após apresentação</a:t>
            </a:r>
            <a:endParaRPr dirty="0"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-------------------------------------------------------------------------------------------------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Link para próximo slide: </a:t>
            </a:r>
            <a:r>
              <a:rPr lang="pt-BR" dirty="0"/>
              <a:t>A partir de agora vamos apresentar sobre nossas soluções e resultados...</a:t>
            </a:r>
            <a:endParaRPr lang="pt-BR" sz="11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-------------------------------------------------------------------------------------------------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3910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-------------------------------------------------------------------------------------------------</a:t>
            </a:r>
          </a:p>
          <a:p>
            <a:pPr marL="158750" indent="0">
              <a:buNone/>
            </a:pPr>
            <a:r>
              <a:rPr lang="pt-BR" sz="1100" dirty="0"/>
              <a:t>Resumo: Apresentar um pouco mais sobre a Weknow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-------------------------------------------------------------------------------------------------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/>
              <a:t>Com base em nosso propósito, hoje a Weknow se posiciona como uma </a:t>
            </a:r>
            <a:r>
              <a:rPr lang="pt-BR" dirty="0" err="1"/>
              <a:t>Healthtech</a:t>
            </a:r>
            <a:r>
              <a:rPr lang="pt-BR" dirty="0"/>
              <a:t> que desenvolve soluções de </a:t>
            </a:r>
            <a:r>
              <a:rPr lang="pt-BR" dirty="0" err="1"/>
              <a:t>Analytics</a:t>
            </a:r>
            <a:r>
              <a:rPr lang="pt-BR" dirty="0"/>
              <a:t> em escala para instituições de Saúde como Hospitais, Operadoras e Clínicas que possuem a necessidade de manter o melhor serviço assistencial possível enquanto realizam uma gestão moderna e eficiente.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/>
              <a:t>O QUE SOMOS: </a:t>
            </a:r>
            <a:r>
              <a:rPr lang="pt-BR" dirty="0"/>
              <a:t>Nossa startup é única, pois além de entregarmos ferramentas proprietárias de data </a:t>
            </a:r>
            <a:r>
              <a:rPr lang="pt-BR" dirty="0" err="1"/>
              <a:t>analytics</a:t>
            </a:r>
            <a:r>
              <a:rPr lang="pt-BR" dirty="0"/>
              <a:t> (software weKnow), nós também entregamos a inteligência de negócio que acumulamos ao longo de muitos anos trabalhando dentro de instituições. Dessa forma, economizamos tempo, esforço e custos enquanto entregamos produtos e serviços de qualidade superior.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/>
              <a:t>O QUE FAZEMOS: </a:t>
            </a:r>
            <a:r>
              <a:rPr lang="pt-BR" dirty="0"/>
              <a:t>Nosso modelo de negócios se resume na entrega de produtos com assinatura mensal e na venda de serviços de capacitação, acompanhamento e consultoria para tornar as instituições mais inteligentes, conectadas e acessíveis.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DESAFIOS DO MERCADO: 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Nossa entrega baseia-se nos 3 principais desafios que encontramos ao estudar o mercado: </a:t>
            </a:r>
          </a:p>
          <a:p>
            <a:pPr marL="228600" lvl="0" indent="-2286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Dificuldade de implantar / usar</a:t>
            </a:r>
          </a:p>
          <a:p>
            <a:pPr marL="228600" lvl="0" indent="-2286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 elevado</a:t>
            </a:r>
          </a:p>
          <a:p>
            <a:pPr marL="228600" lvl="0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Demora para gerar resultados</a:t>
            </a:r>
          </a:p>
          <a:p>
            <a:pPr marL="228600" lvl="0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pt-B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-------------------------------------------------------------------------------------------------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pt-BR" sz="1100" dirty="0"/>
              <a:t>Link para próximo slide: 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Veja como esses desafios desaparecem com as soluções da Weknow que apresentaremos agora...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-------------------------------------------------------------------------------------------------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None/>
            </a:pPr>
            <a:endParaRPr lang="pt-B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pt-B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pt-B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5289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-------------------------------------------------------------------------------------------------</a:t>
            </a:r>
          </a:p>
          <a:p>
            <a:pPr marL="158750" indent="0">
              <a:buNone/>
            </a:pPr>
            <a:r>
              <a:rPr lang="pt-BR" sz="1100" dirty="0"/>
              <a:t>Resumo: Apresentar nossas soluções: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-------------------------------------------------------------------------------------------------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None/>
              <a:tabLst/>
              <a:defRPr/>
            </a:pPr>
            <a:endParaRPr lang="pt-BR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None/>
              <a:tabLst/>
              <a:defRPr/>
            </a:pPr>
            <a:r>
              <a:rPr lang="pt-B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Agilidade na implantação - 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apenas 2 horas em média, o Weknow está instalado e pronto para uso.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pt-BR" sz="11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Pois é </a:t>
            </a:r>
            <a:r>
              <a:rPr lang="pt-BR" sz="11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MULTIBANCO (botão slide </a:t>
            </a:r>
            <a:r>
              <a:rPr lang="pt-BR" sz="11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multibanco</a:t>
            </a:r>
            <a:r>
              <a:rPr lang="pt-BR" sz="11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pt-BR" sz="11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já possui indicadores prontos em diversos </a:t>
            </a:r>
            <a:r>
              <a:rPr lang="pt-BR" sz="11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ERP’s</a:t>
            </a:r>
            <a:r>
              <a:rPr lang="pt-BR" sz="11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(botão slide Diversos </a:t>
            </a:r>
            <a:r>
              <a:rPr lang="pt-BR" sz="11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ERP’s</a:t>
            </a:r>
            <a:r>
              <a:rPr lang="pt-BR" sz="11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pt-BR" sz="11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None/>
            </a:pPr>
            <a:endParaRPr lang="pt-BR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pt-B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Competitividade financeira 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Custo e condições muito mais acessíveis, com baixo investimento inicial.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None/>
            </a:pPr>
            <a:endParaRPr lang="pt-B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None/>
              <a:tabLst/>
              <a:defRPr/>
            </a:pPr>
            <a:r>
              <a:rPr lang="pt-B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DIFERENCIAIS: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None/>
            </a:pPr>
            <a:endParaRPr lang="pt-B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</a:pPr>
            <a:r>
              <a:rPr lang="pt-B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imediatos - 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 nos primeiros dias de uso, o Weknow faz transparecer falhas no processo e torna possível uma solução 100% assertiva em tempo recorde, reduzindo custos e aumentando a receita da instituição. 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</a:pPr>
            <a:r>
              <a:rPr lang="pt-B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Serviços especializados em saúde 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Mostrar </a:t>
            </a:r>
            <a:r>
              <a:rPr lang="pt-B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 WEKNOW/COM WEKNOW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Treinamentos online e acessíveis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responsivo web e mobile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Inteligência ativa e proativa com alertas e automações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Centralização de dados e sistemas</a:t>
            </a:r>
          </a:p>
          <a:p>
            <a:pPr marL="171450" lvl="0" indent="-171450" algn="just">
              <a:lnSpc>
                <a:spcPct val="107000"/>
              </a:lnSpc>
              <a:spcAft>
                <a:spcPts val="800"/>
              </a:spcAft>
            </a:pPr>
            <a:endParaRPr lang="pt-BR" dirty="0"/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de 185 clientes ativos </a:t>
            </a:r>
            <a:r>
              <a:rPr lang="pt-BR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(link para clientes Weknow)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 de 3500 usuários ativos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"/>
              <a:tabLst/>
              <a:defRPr/>
            </a:pP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Clientes líderes de mercado como: Hospital Órion, Hospital Pequeno Príncipe e mais de 20 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Unimeds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(sendo 13 operadoras) </a:t>
            </a:r>
            <a:r>
              <a:rPr lang="pt-BR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(link para página site Cases Weknow)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pt-B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0396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-------------------------------------------------------------------------------------------------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Link para próximo slide: </a:t>
            </a:r>
            <a:r>
              <a:rPr lang="pt-BR" dirty="0"/>
              <a:t>A partir de agora vamos apresentar sobre nossas soluções e resultados...</a:t>
            </a:r>
            <a:endParaRPr lang="pt-BR" sz="11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-------------------------------------------------------------------------------------------------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5678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dirty="0"/>
              <a:t>Fluxograma, que ao clicar em cima de cada ícone, apareça um mini texto resumindo cada fase da jornada do cliente.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t-B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-------------------------------------------------------------------------------------------------</a:t>
            </a:r>
          </a:p>
          <a:p>
            <a:pPr marL="158750" indent="0">
              <a:buNone/>
            </a:pPr>
            <a:r>
              <a:rPr lang="pt-BR" sz="1100" dirty="0"/>
              <a:t>Resumo: Trajeto de sua experiência com a Weknow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-------------------------------------------------------------------------------------------------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1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Após firmar contrato iniciaremos o projeto de implantação que irá acompanhar seus profissionais dando todo o embasamento necessário para atingir os resultados aqui alinhados e ainda mais!!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1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PROJETO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Vocês irão contar com uma Equipe experiente em SAÚDE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Que irá atender você e sua equipe remotamente e/ou presencialmente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Capacitação via EAD da sua equipe técnica e de gestão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Serão realizadas reuniões de planejamento e acompanhamento com ....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.....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t-BR" dirty="0"/>
          </a:p>
          <a:p>
            <a:pPr marL="15875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54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-------------------------------------------------------------------------------------------------</a:t>
            </a:r>
          </a:p>
          <a:p>
            <a:pPr marL="158750" indent="0">
              <a:buNone/>
            </a:pPr>
            <a:r>
              <a:rPr lang="pt-BR" sz="1100" dirty="0"/>
              <a:t>Resumo: Demonstração do Sistema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-------------------------------------------------------------------------------------------------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1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1" dirty="0"/>
              <a:t>Link para base do Weknow </a:t>
            </a:r>
            <a:r>
              <a:rPr lang="pt-BR" sz="1100" b="0" dirty="0"/>
              <a:t>para demonstrar indicadores básicos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1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1" dirty="0"/>
              <a:t>Link da landing </a:t>
            </a:r>
            <a:r>
              <a:rPr lang="pt-BR" sz="1100" b="1" dirty="0" err="1"/>
              <a:t>page</a:t>
            </a:r>
            <a:r>
              <a:rPr lang="pt-BR" sz="1100" b="1" dirty="0"/>
              <a:t> de convite </a:t>
            </a:r>
            <a:r>
              <a:rPr lang="pt-BR" sz="1100" dirty="0"/>
              <a:t>para a comunidade e </a:t>
            </a:r>
            <a:r>
              <a:rPr lang="pt-BR" sz="1100" b="1" dirty="0"/>
              <a:t>link direto </a:t>
            </a:r>
            <a:r>
              <a:rPr lang="pt-BR" sz="1100" dirty="0"/>
              <a:t>da comunidade pelo Telegram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0" i="0" dirty="0">
                <a:solidFill>
                  <a:srgbClr val="35354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Participe do nosso grupo no </a:t>
            </a:r>
            <a:r>
              <a:rPr lang="pt-BR" sz="1100" dirty="0">
                <a:solidFill>
                  <a:srgbClr val="35354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Telegram e acompanhe </a:t>
            </a:r>
            <a:r>
              <a:rPr lang="pt-BR" sz="1100" b="0" i="0" dirty="0">
                <a:solidFill>
                  <a:srgbClr val="35354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novidades, compartilhe conhecimentos e troque experiências com outros líderes de diversas instituições de saúde em todo o Brasil.</a:t>
            </a:r>
            <a:endParaRPr lang="pt-BR" sz="1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1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2118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">
  <p:cSld name="Cap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7950" y="3837625"/>
            <a:ext cx="3398200" cy="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Opção 2">
  <p:cSld name="Título Opção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51D">
              <a:alpha val="15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192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roxima Nova Extrabold"/>
              <a:buNone/>
              <a:defRPr sz="36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roxima Nova Extrabold"/>
              <a:buNone/>
              <a:defRPr sz="5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roxima Nova Extrabold"/>
              <a:buNone/>
              <a:defRPr sz="5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roxima Nova Extrabold"/>
              <a:buNone/>
              <a:defRPr sz="5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roxima Nova Extrabold"/>
              <a:buNone/>
              <a:defRPr sz="5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roxima Nova Extrabold"/>
              <a:buNone/>
              <a:defRPr sz="5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roxima Nova Extrabold"/>
              <a:buNone/>
              <a:defRPr sz="5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roxima Nova Extrabold"/>
              <a:buNone/>
              <a:defRPr sz="5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roxima Nova Extrabold"/>
              <a:buNone/>
              <a:defRPr sz="5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311700" y="2672316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000">
                <a:solidFill>
                  <a:srgbClr val="F2F2F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32" name="Google Shape;3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2000" y="4407900"/>
            <a:ext cx="1619999" cy="36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/>
          <p:nvPr/>
        </p:nvSpPr>
        <p:spPr>
          <a:xfrm>
            <a:off x="4032000" y="2357950"/>
            <a:ext cx="1080000" cy="72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04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Opção 2" preserve="1" userDrawn="1">
  <p:cSld name="1_Título Opção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5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trutura de Tópicos">
  <p:cSld name="Estrutura de Tópico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524550" y="579550"/>
            <a:ext cx="63057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24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524550" y="1344200"/>
            <a:ext cx="7995900" cy="26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9972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20"/>
              <a:buFont typeface="Proxima Nova Extrabold"/>
              <a:buChar char="•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●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●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/>
          <p:nvPr/>
        </p:nvSpPr>
        <p:spPr>
          <a:xfrm>
            <a:off x="-77500" y="224100"/>
            <a:ext cx="1195500" cy="88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oco de Texto">
  <p:cSld name="Bloco de Text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4650" y="2576200"/>
            <a:ext cx="6121824" cy="344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4650" y="-553500"/>
            <a:ext cx="6121824" cy="34435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337475" y="-24150"/>
            <a:ext cx="8109000" cy="5191800"/>
          </a:xfrm>
          <a:prstGeom prst="roundRect">
            <a:avLst>
              <a:gd name="adj" fmla="val 11192"/>
            </a:avLst>
          </a:prstGeom>
          <a:solidFill>
            <a:schemeClr val="lt1"/>
          </a:solidFill>
          <a:ln>
            <a:noFill/>
          </a:ln>
          <a:effectLst>
            <a:outerShdw blurRad="128588" dist="57150" dir="1980000" algn="bl" rotWithShape="0">
              <a:srgbClr val="000000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-24250"/>
            <a:ext cx="7727100" cy="519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80224" y="587350"/>
            <a:ext cx="72027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24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524549" y="1359800"/>
            <a:ext cx="7202700" cy="26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Roboto"/>
              <a:buNone/>
              <a:defRPr sz="1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●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●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-77500" y="224100"/>
            <a:ext cx="1195500" cy="88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1:1" preserve="1" userDrawn="1">
  <p:cSld name="1_Imagem 1: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2;p2">
            <a:extLst>
              <a:ext uri="{FF2B5EF4-FFF2-40B4-BE49-F238E27FC236}">
                <a16:creationId xmlns:a16="http://schemas.microsoft.com/office/drawing/2014/main" id="{65A2CC7A-6C3C-7318-8E46-A31E159110A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4650" y="2576200"/>
            <a:ext cx="6121824" cy="344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;p2">
            <a:extLst>
              <a:ext uri="{FF2B5EF4-FFF2-40B4-BE49-F238E27FC236}">
                <a16:creationId xmlns:a16="http://schemas.microsoft.com/office/drawing/2014/main" id="{FEB843CF-CF65-2599-DC45-8FB24A70C36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4650" y="-553500"/>
            <a:ext cx="6121824" cy="34435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;p2">
            <a:extLst>
              <a:ext uri="{FF2B5EF4-FFF2-40B4-BE49-F238E27FC236}">
                <a16:creationId xmlns:a16="http://schemas.microsoft.com/office/drawing/2014/main" id="{5C1F8A28-ED62-A422-A854-FB2642A93340}"/>
              </a:ext>
            </a:extLst>
          </p:cNvPr>
          <p:cNvSpPr/>
          <p:nvPr userDrawn="1"/>
        </p:nvSpPr>
        <p:spPr>
          <a:xfrm>
            <a:off x="0" y="0"/>
            <a:ext cx="8446475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8588" dist="57150" dir="1980000" algn="bl" rotWithShape="0">
              <a:srgbClr val="000000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6;p2">
            <a:extLst>
              <a:ext uri="{FF2B5EF4-FFF2-40B4-BE49-F238E27FC236}">
                <a16:creationId xmlns:a16="http://schemas.microsoft.com/office/drawing/2014/main" id="{3DE64A89-2BD7-990E-0CC7-C8C58CE16A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224" y="454830"/>
            <a:ext cx="72027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24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endParaRPr dirty="0"/>
          </a:p>
        </p:txBody>
      </p:sp>
      <p:sp>
        <p:nvSpPr>
          <p:cNvPr id="16" name="Google Shape;20;p2">
            <a:extLst>
              <a:ext uri="{FF2B5EF4-FFF2-40B4-BE49-F238E27FC236}">
                <a16:creationId xmlns:a16="http://schemas.microsoft.com/office/drawing/2014/main" id="{62482980-C48B-1E57-CD33-1240C8B88AD4}"/>
              </a:ext>
            </a:extLst>
          </p:cNvPr>
          <p:cNvSpPr/>
          <p:nvPr userDrawn="1"/>
        </p:nvSpPr>
        <p:spPr>
          <a:xfrm>
            <a:off x="-77500" y="224100"/>
            <a:ext cx="1195500" cy="88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97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la Final">
  <p:cSld name="Tela Final">
    <p:bg>
      <p:bgPr>
        <a:solidFill>
          <a:schemeClr val="dk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/>
          <p:cNvPicPr preferRelativeResize="0"/>
          <p:nvPr/>
        </p:nvPicPr>
        <p:blipFill rotWithShape="1">
          <a:blip r:embed="rId2">
            <a:alphaModFix/>
          </a:blip>
          <a:srcRect t="-28543" b="-23363"/>
          <a:stretch/>
        </p:blipFill>
        <p:spPr>
          <a:xfrm>
            <a:off x="2895075" y="2033450"/>
            <a:ext cx="3131649" cy="10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zio">
  <p:cSld name="Vazi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ormações pessoais">
  <p:cSld name="Informações pessoai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/>
          <p:cNvPicPr preferRelativeResize="0"/>
          <p:nvPr/>
        </p:nvPicPr>
        <p:blipFill rotWithShape="1">
          <a:blip r:embed="rId2">
            <a:alphaModFix/>
          </a:blip>
          <a:srcRect l="2687" r="13335" b="24874"/>
          <a:stretch/>
        </p:blipFill>
        <p:spPr>
          <a:xfrm rot="-5400000">
            <a:off x="-1322900" y="1267551"/>
            <a:ext cx="5191949" cy="261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4138162" y="1682556"/>
            <a:ext cx="4600353" cy="497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24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4138162" y="2670674"/>
            <a:ext cx="3517280" cy="152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2F2E"/>
              </a:buClr>
              <a:buSzPts val="800"/>
              <a:buFont typeface="Roboto"/>
              <a:buNone/>
              <a:defRPr sz="1000">
                <a:solidFill>
                  <a:srgbClr val="1F313D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3011100" y="1594100"/>
            <a:ext cx="1888200" cy="88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138161" y="2137714"/>
            <a:ext cx="4600353" cy="345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"/>
              <a:buFont typeface="Roboto"/>
              <a:buNone/>
              <a:defRPr sz="1200"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3CCCC"/>
              </a:buClr>
              <a:buSzPts val="1400"/>
              <a:buFont typeface="Roboto"/>
              <a:buChar char="○"/>
              <a:defRPr b="1">
                <a:solidFill>
                  <a:srgbClr val="33CCC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■"/>
              <a:defRPr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○"/>
              <a:defRPr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■"/>
              <a:defRPr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○"/>
              <a:defRPr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Char char="■"/>
              <a:defRPr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42" name="Google Shape;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331" y="1384448"/>
            <a:ext cx="2374500" cy="2374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3" name="Google Shape;43;p6"/>
          <p:cNvSpPr>
            <a:spLocks noGrp="1"/>
          </p:cNvSpPr>
          <p:nvPr>
            <p:ph type="pic" idx="3"/>
          </p:nvPr>
        </p:nvSpPr>
        <p:spPr>
          <a:xfrm>
            <a:off x="1359990" y="1365748"/>
            <a:ext cx="2412000" cy="2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F31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4">
            <a:alphaModFix/>
          </a:blip>
          <a:srcRect t="-8389"/>
          <a:stretch/>
        </p:blipFill>
        <p:spPr>
          <a:xfrm>
            <a:off x="7246600" y="391350"/>
            <a:ext cx="1387024" cy="340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318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7" r:id="rId3"/>
    <p:sldLayoutId id="2147483654" r:id="rId4"/>
    <p:sldLayoutId id="2147483648" r:id="rId5"/>
    <p:sldLayoutId id="2147483665" r:id="rId6"/>
    <p:sldLayoutId id="2147483661" r:id="rId7"/>
    <p:sldLayoutId id="2147483662" r:id="rId8"/>
    <p:sldLayoutId id="2147483666" r:id="rId9"/>
  </p:sldLayoutIdLst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knowhealthtech.com.br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1.png"/><Relationship Id="rId7" Type="http://schemas.openxmlformats.org/officeDocument/2006/relationships/slide" Target="slide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openxmlformats.org/officeDocument/2006/relationships/image" Target="../media/image7.png"/><Relationship Id="rId4" Type="http://schemas.openxmlformats.org/officeDocument/2006/relationships/slide" Target="slide6.xml"/><Relationship Id="rId9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1.png"/><Relationship Id="rId7" Type="http://schemas.openxmlformats.org/officeDocument/2006/relationships/slide" Target="slide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openxmlformats.org/officeDocument/2006/relationships/image" Target="../media/image7.png"/><Relationship Id="rId4" Type="http://schemas.openxmlformats.org/officeDocument/2006/relationships/slide" Target="slide6.xml"/><Relationship Id="rId9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1.png"/><Relationship Id="rId7" Type="http://schemas.openxmlformats.org/officeDocument/2006/relationships/slide" Target="slide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openxmlformats.org/officeDocument/2006/relationships/image" Target="../media/image7.png"/><Relationship Id="rId4" Type="http://schemas.openxmlformats.org/officeDocument/2006/relationships/slide" Target="slide6.xml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1.png"/><Relationship Id="rId7" Type="http://schemas.openxmlformats.org/officeDocument/2006/relationships/slide" Target="slide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openxmlformats.org/officeDocument/2006/relationships/image" Target="../media/image7.png"/><Relationship Id="rId4" Type="http://schemas.openxmlformats.org/officeDocument/2006/relationships/slide" Target="slide6.xml"/><Relationship Id="rId9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slide" Target="slide6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slide" Target="slide6.xml"/><Relationship Id="rId5" Type="http://schemas.openxmlformats.org/officeDocument/2006/relationships/image" Target="../media/image430.png"/><Relationship Id="rId4" Type="http://schemas.openxmlformats.org/officeDocument/2006/relationships/customXml" Target="../ink/ink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0.png"/><Relationship Id="rId7" Type="http://schemas.openxmlformats.org/officeDocument/2006/relationships/slide" Target="slide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30.png"/><Relationship Id="rId4" Type="http://schemas.openxmlformats.org/officeDocument/2006/relationships/image" Target="../media/image41.png"/><Relationship Id="rId9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weknowhealthtech.com.br/case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eknowbi.ddns.net:8080/#/dashboard/274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3.png"/><Relationship Id="rId7" Type="http://schemas.openxmlformats.org/officeDocument/2006/relationships/slide" Target="slide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6.xml"/><Relationship Id="rId5" Type="http://schemas.openxmlformats.org/officeDocument/2006/relationships/slide" Target="slide18.xml"/><Relationship Id="rId4" Type="http://schemas.openxmlformats.org/officeDocument/2006/relationships/slide" Target="slide17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onteudo.weknowhealthtech.com.br/comunidade" TargetMode="External"/><Relationship Id="rId3" Type="http://schemas.openxmlformats.org/officeDocument/2006/relationships/hyperlink" Target="http://weknowbi.ddns.net:8080/#/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5" Type="http://schemas.openxmlformats.org/officeDocument/2006/relationships/image" Target="../media/image19.png"/><Relationship Id="rId4" Type="http://schemas.openxmlformats.org/officeDocument/2006/relationships/hyperlink" Target="https://t.me/joinchat/jHbVTYpotn0wOTdh" TargetMode="Externa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E1BBFF-EA80-7EC9-AD5F-C7903BD85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700" y="999593"/>
            <a:ext cx="8520600" cy="1510490"/>
          </a:xfrm>
        </p:spPr>
        <p:txBody>
          <a:bodyPr anchor="t"/>
          <a:lstStyle/>
          <a:p>
            <a:r>
              <a:rPr lang="pt-BR" sz="3600" dirty="0"/>
              <a:t>WEKNOW HEALTHTECH: </a:t>
            </a:r>
            <a:br>
              <a:rPr lang="pt-BR" sz="3600" dirty="0"/>
            </a:br>
            <a:r>
              <a:rPr lang="pt-BR" sz="3600" dirty="0"/>
              <a:t>PRESENTE EM SEU FUTURO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2D7EEA-8D2A-44AC-971A-8C2BAACB9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700" y="2821321"/>
            <a:ext cx="8520600" cy="388229"/>
          </a:xfrm>
        </p:spPr>
        <p:txBody>
          <a:bodyPr/>
          <a:lstStyle/>
          <a:p>
            <a:r>
              <a:rPr lang="pt-BR" sz="1600" i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www.weknowhealthtech.com.br</a:t>
            </a:r>
          </a:p>
        </p:txBody>
      </p:sp>
    </p:spTree>
    <p:extLst>
      <p:ext uri="{BB962C8B-B14F-4D97-AF65-F5344CB8AC3E}">
        <p14:creationId xmlns:p14="http://schemas.microsoft.com/office/powerpoint/2010/main" val="386787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2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B5E77-00C8-8E9A-9971-C28EA6287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36" y="496858"/>
            <a:ext cx="7202700" cy="442035"/>
          </a:xfrm>
        </p:spPr>
        <p:txBody>
          <a:bodyPr/>
          <a:lstStyle/>
          <a:p>
            <a:r>
              <a:rPr lang="pt-BR" dirty="0"/>
              <a:t>JÁ TEMOS INDICADORES CONSTRUÍDOS EM: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4197AE4-E6D5-6CB5-ADF9-9E3280A13310}"/>
              </a:ext>
            </a:extLst>
          </p:cNvPr>
          <p:cNvGrpSpPr/>
          <p:nvPr/>
        </p:nvGrpSpPr>
        <p:grpSpPr>
          <a:xfrm>
            <a:off x="1002889" y="1485861"/>
            <a:ext cx="2410130" cy="477054"/>
            <a:chOff x="482937" y="1393737"/>
            <a:chExt cx="2410130" cy="477054"/>
          </a:xfrm>
        </p:grpSpPr>
        <p:pic>
          <p:nvPicPr>
            <p:cNvPr id="27" name="Google Shape;227;p31">
              <a:extLst>
                <a:ext uri="{FF2B5EF4-FFF2-40B4-BE49-F238E27FC236}">
                  <a16:creationId xmlns:a16="http://schemas.microsoft.com/office/drawing/2014/main" id="{03A14ABD-A585-ACF9-3D44-37051DD2D79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482937" y="1485861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8DC9421-8B8A-99C7-B9F2-A5EF09CE018C}"/>
                </a:ext>
              </a:extLst>
            </p:cNvPr>
            <p:cNvSpPr txBox="1"/>
            <p:nvPr/>
          </p:nvSpPr>
          <p:spPr>
            <a:xfrm>
              <a:off x="693707" y="1393737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PHILIPS TASY</a:t>
              </a: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Hospitalar/Clínicas/Operadoras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B7C5366E-7C6F-58EA-8B34-C0904B92857E}"/>
              </a:ext>
            </a:extLst>
          </p:cNvPr>
          <p:cNvGrpSpPr/>
          <p:nvPr/>
        </p:nvGrpSpPr>
        <p:grpSpPr>
          <a:xfrm>
            <a:off x="1002886" y="2236972"/>
            <a:ext cx="2410130" cy="477054"/>
            <a:chOff x="482934" y="2109677"/>
            <a:chExt cx="2410130" cy="477054"/>
          </a:xfrm>
        </p:grpSpPr>
        <p:pic>
          <p:nvPicPr>
            <p:cNvPr id="29" name="Google Shape;227;p31">
              <a:extLst>
                <a:ext uri="{FF2B5EF4-FFF2-40B4-BE49-F238E27FC236}">
                  <a16:creationId xmlns:a16="http://schemas.microsoft.com/office/drawing/2014/main" id="{5D6FE2F4-FF81-6B97-F46E-D0AB4FFFC9B5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482934" y="2201801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36C1EC34-D13A-57C9-E147-6E645EEBD959}"/>
                </a:ext>
              </a:extLst>
            </p:cNvPr>
            <p:cNvSpPr txBox="1"/>
            <p:nvPr/>
          </p:nvSpPr>
          <p:spPr>
            <a:xfrm>
              <a:off x="693704" y="2109677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MV SISTEMAS</a:t>
              </a:r>
              <a:endParaRPr lang="pt-BR" b="1" i="0" dirty="0">
                <a:solidFill>
                  <a:srgbClr val="3366CC"/>
                </a:solidFill>
                <a:effectLst/>
                <a:latin typeface="Roboto" panose="02000000000000000000" pitchFamily="2" charset="0"/>
              </a:endParaRP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Hospitalar/Clínicas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F5FEA497-385D-DC34-147A-46E943D894BF}"/>
              </a:ext>
            </a:extLst>
          </p:cNvPr>
          <p:cNvGrpSpPr/>
          <p:nvPr/>
        </p:nvGrpSpPr>
        <p:grpSpPr>
          <a:xfrm>
            <a:off x="1002886" y="2988083"/>
            <a:ext cx="2410130" cy="477054"/>
            <a:chOff x="482934" y="2832889"/>
            <a:chExt cx="2410130" cy="477054"/>
          </a:xfrm>
        </p:grpSpPr>
        <p:pic>
          <p:nvPicPr>
            <p:cNvPr id="31" name="Google Shape;227;p31">
              <a:extLst>
                <a:ext uri="{FF2B5EF4-FFF2-40B4-BE49-F238E27FC236}">
                  <a16:creationId xmlns:a16="http://schemas.microsoft.com/office/drawing/2014/main" id="{31F58F80-D82E-194C-A45E-E0E632EDBB3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482934" y="2925013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F66BB03A-D46A-8EBB-515E-AD866E050177}"/>
                </a:ext>
              </a:extLst>
            </p:cNvPr>
            <p:cNvSpPr txBox="1"/>
            <p:nvPr/>
          </p:nvSpPr>
          <p:spPr>
            <a:xfrm>
              <a:off x="693704" y="2832889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MICROMED SISTEMAS</a:t>
              </a: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Hospitalar/Clínicas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F7E02CA9-8611-8793-4A98-8D39E7C9FC06}"/>
              </a:ext>
            </a:extLst>
          </p:cNvPr>
          <p:cNvGrpSpPr/>
          <p:nvPr/>
        </p:nvGrpSpPr>
        <p:grpSpPr>
          <a:xfrm>
            <a:off x="1002887" y="3739193"/>
            <a:ext cx="2410131" cy="477054"/>
            <a:chOff x="482935" y="3647069"/>
            <a:chExt cx="2410131" cy="477054"/>
          </a:xfrm>
        </p:grpSpPr>
        <p:pic>
          <p:nvPicPr>
            <p:cNvPr id="33" name="Google Shape;227;p31">
              <a:extLst>
                <a:ext uri="{FF2B5EF4-FFF2-40B4-BE49-F238E27FC236}">
                  <a16:creationId xmlns:a16="http://schemas.microsoft.com/office/drawing/2014/main" id="{679F7F0A-3761-5BA2-4741-7BF30D49F16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482935" y="3739193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A1843344-92CE-9349-3DBF-8808BC3288E6}"/>
                </a:ext>
              </a:extLst>
            </p:cNvPr>
            <p:cNvSpPr txBox="1"/>
            <p:nvPr/>
          </p:nvSpPr>
          <p:spPr>
            <a:xfrm>
              <a:off x="693706" y="3647069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HM SISTEMAS</a:t>
              </a: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Hospitalar/Clínicas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00DCF682-70D1-3219-AA35-3F5CF87DBC7A}"/>
              </a:ext>
            </a:extLst>
          </p:cNvPr>
          <p:cNvGrpSpPr/>
          <p:nvPr/>
        </p:nvGrpSpPr>
        <p:grpSpPr>
          <a:xfrm>
            <a:off x="4111449" y="1493657"/>
            <a:ext cx="2410131" cy="477054"/>
            <a:chOff x="3486113" y="1394907"/>
            <a:chExt cx="2410131" cy="477054"/>
          </a:xfrm>
        </p:grpSpPr>
        <p:pic>
          <p:nvPicPr>
            <p:cNvPr id="35" name="Google Shape;227;p31">
              <a:extLst>
                <a:ext uri="{FF2B5EF4-FFF2-40B4-BE49-F238E27FC236}">
                  <a16:creationId xmlns:a16="http://schemas.microsoft.com/office/drawing/2014/main" id="{6670145A-D401-E5D3-4E43-F8BFC798CE7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3486113" y="1487031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8EB2C8BB-5129-30AF-A264-7F1A1598BEF5}"/>
                </a:ext>
              </a:extLst>
            </p:cNvPr>
            <p:cNvSpPr txBox="1"/>
            <p:nvPr/>
          </p:nvSpPr>
          <p:spPr>
            <a:xfrm>
              <a:off x="3696884" y="1394907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PIXEON SMART/PACS</a:t>
              </a: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Hospitalar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80967334-E26F-5925-E4D0-99693905E289}"/>
              </a:ext>
            </a:extLst>
          </p:cNvPr>
          <p:cNvGrpSpPr/>
          <p:nvPr/>
        </p:nvGrpSpPr>
        <p:grpSpPr>
          <a:xfrm>
            <a:off x="4111449" y="2244768"/>
            <a:ext cx="2410131" cy="477054"/>
            <a:chOff x="3486112" y="1962915"/>
            <a:chExt cx="2410131" cy="477054"/>
          </a:xfrm>
        </p:grpSpPr>
        <p:pic>
          <p:nvPicPr>
            <p:cNvPr id="37" name="Google Shape;227;p31">
              <a:extLst>
                <a:ext uri="{FF2B5EF4-FFF2-40B4-BE49-F238E27FC236}">
                  <a16:creationId xmlns:a16="http://schemas.microsoft.com/office/drawing/2014/main" id="{833FF397-6100-2681-07EC-6E6AA324C5B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3486112" y="2055039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4B07A114-D621-C06D-6CE8-438283406A54}"/>
                </a:ext>
              </a:extLst>
            </p:cNvPr>
            <p:cNvSpPr txBox="1"/>
            <p:nvPr/>
          </p:nvSpPr>
          <p:spPr>
            <a:xfrm>
              <a:off x="3696883" y="1962915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SPDATA</a:t>
              </a: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Hospitalar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0CB273A9-1B31-8E7C-CDD9-AA659D718842}"/>
              </a:ext>
            </a:extLst>
          </p:cNvPr>
          <p:cNvGrpSpPr/>
          <p:nvPr/>
        </p:nvGrpSpPr>
        <p:grpSpPr>
          <a:xfrm>
            <a:off x="4111449" y="2983091"/>
            <a:ext cx="2410131" cy="477054"/>
            <a:chOff x="3486112" y="1962915"/>
            <a:chExt cx="2410131" cy="477054"/>
          </a:xfrm>
        </p:grpSpPr>
        <p:pic>
          <p:nvPicPr>
            <p:cNvPr id="48" name="Google Shape;227;p31">
              <a:extLst>
                <a:ext uri="{FF2B5EF4-FFF2-40B4-BE49-F238E27FC236}">
                  <a16:creationId xmlns:a16="http://schemas.microsoft.com/office/drawing/2014/main" id="{57C6B678-9ADE-D766-33D6-C454EA584A3B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3486112" y="2055039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41F4914B-64B8-B406-3DBC-3644C02BEECC}"/>
                </a:ext>
              </a:extLst>
            </p:cNvPr>
            <p:cNvSpPr txBox="1"/>
            <p:nvPr/>
          </p:nvSpPr>
          <p:spPr>
            <a:xfrm>
              <a:off x="3696883" y="1962915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WARELINE</a:t>
              </a:r>
              <a:endParaRPr lang="pt-BR" b="1" i="0" dirty="0">
                <a:solidFill>
                  <a:srgbClr val="3366CC"/>
                </a:solidFill>
                <a:effectLst/>
                <a:latin typeface="Roboto" panose="02000000000000000000" pitchFamily="2" charset="0"/>
              </a:endParaRP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Hospitalar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237E8B26-854E-34F4-A9C2-AB8E3D3090E2}"/>
              </a:ext>
            </a:extLst>
          </p:cNvPr>
          <p:cNvGrpSpPr/>
          <p:nvPr/>
        </p:nvGrpSpPr>
        <p:grpSpPr>
          <a:xfrm>
            <a:off x="4111449" y="3739193"/>
            <a:ext cx="2410131" cy="477054"/>
            <a:chOff x="3486112" y="1962915"/>
            <a:chExt cx="2410131" cy="477054"/>
          </a:xfrm>
        </p:grpSpPr>
        <p:pic>
          <p:nvPicPr>
            <p:cNvPr id="51" name="Google Shape;227;p31">
              <a:extLst>
                <a:ext uri="{FF2B5EF4-FFF2-40B4-BE49-F238E27FC236}">
                  <a16:creationId xmlns:a16="http://schemas.microsoft.com/office/drawing/2014/main" id="{7DE49667-3A46-903D-6DF2-E000CD3A3CC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3486112" y="2055039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39C1C553-3FF6-DF78-A0A9-2C810C8CBB53}"/>
                </a:ext>
              </a:extLst>
            </p:cNvPr>
            <p:cNvSpPr txBox="1"/>
            <p:nvPr/>
          </p:nvSpPr>
          <p:spPr>
            <a:xfrm>
              <a:off x="3696883" y="1962915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SYSTEMA</a:t>
              </a: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Hospitalar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pic>
        <p:nvPicPr>
          <p:cNvPr id="3" name="Google Shape;218;p31">
            <a:hlinkClick r:id="rId4" action="ppaction://hlinksldjump"/>
            <a:extLst>
              <a:ext uri="{FF2B5EF4-FFF2-40B4-BE49-F238E27FC236}">
                <a16:creationId xmlns:a16="http://schemas.microsoft.com/office/drawing/2014/main" id="{2DCE548D-5962-3AD5-D8B8-641F14EC0DE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-9086" b="-11105"/>
          <a:stretch/>
        </p:blipFill>
        <p:spPr>
          <a:xfrm>
            <a:off x="7075689" y="4646642"/>
            <a:ext cx="1079100" cy="2934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>
            <a:hlinkClick r:id="rId4" action="ppaction://hlinksldjump"/>
            <a:extLst>
              <a:ext uri="{FF2B5EF4-FFF2-40B4-BE49-F238E27FC236}">
                <a16:creationId xmlns:a16="http://schemas.microsoft.com/office/drawing/2014/main" id="{8B05880E-A52C-F843-847B-FCCF16195074}"/>
              </a:ext>
            </a:extLst>
          </p:cNvPr>
          <p:cNvSpPr/>
          <p:nvPr/>
        </p:nvSpPr>
        <p:spPr>
          <a:xfrm>
            <a:off x="0" y="-13277"/>
            <a:ext cx="9144000" cy="5158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4" name="Retângulo: Cantos Arredondados 53">
            <a:hlinkClick r:id="rId6" action="ppaction://hlinksldjump"/>
            <a:extLst>
              <a:ext uri="{FF2B5EF4-FFF2-40B4-BE49-F238E27FC236}">
                <a16:creationId xmlns:a16="http://schemas.microsoft.com/office/drawing/2014/main" id="{BE4E9D76-4C14-20FD-AE5F-A3002D294405}"/>
              </a:ext>
            </a:extLst>
          </p:cNvPr>
          <p:cNvSpPr/>
          <p:nvPr/>
        </p:nvSpPr>
        <p:spPr>
          <a:xfrm>
            <a:off x="3413016" y="4646642"/>
            <a:ext cx="206188" cy="2155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: Cantos Arredondados 54">
            <a:hlinkClick r:id="rId7" action="ppaction://hlinksldjump"/>
            <a:extLst>
              <a:ext uri="{FF2B5EF4-FFF2-40B4-BE49-F238E27FC236}">
                <a16:creationId xmlns:a16="http://schemas.microsoft.com/office/drawing/2014/main" id="{329749F0-5113-BE32-8A2B-768216B8B3FD}"/>
              </a:ext>
            </a:extLst>
          </p:cNvPr>
          <p:cNvSpPr/>
          <p:nvPr/>
        </p:nvSpPr>
        <p:spPr>
          <a:xfrm>
            <a:off x="3753675" y="4646642"/>
            <a:ext cx="206188" cy="21553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: Cantos Arredondados 55">
            <a:hlinkClick r:id="rId8" action="ppaction://hlinksldjump"/>
            <a:extLst>
              <a:ext uri="{FF2B5EF4-FFF2-40B4-BE49-F238E27FC236}">
                <a16:creationId xmlns:a16="http://schemas.microsoft.com/office/drawing/2014/main" id="{24E913AE-4CC7-5171-6DD7-982590182E67}"/>
              </a:ext>
            </a:extLst>
          </p:cNvPr>
          <p:cNvSpPr/>
          <p:nvPr/>
        </p:nvSpPr>
        <p:spPr>
          <a:xfrm>
            <a:off x="4094334" y="4646642"/>
            <a:ext cx="206188" cy="21553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: Cantos Arredondados 56">
            <a:hlinkClick r:id="rId9" action="ppaction://hlinksldjump"/>
            <a:extLst>
              <a:ext uri="{FF2B5EF4-FFF2-40B4-BE49-F238E27FC236}">
                <a16:creationId xmlns:a16="http://schemas.microsoft.com/office/drawing/2014/main" id="{A8BF45D3-1E39-4674-418E-A7B81F304935}"/>
              </a:ext>
            </a:extLst>
          </p:cNvPr>
          <p:cNvSpPr/>
          <p:nvPr/>
        </p:nvSpPr>
        <p:spPr>
          <a:xfrm>
            <a:off x="4443958" y="4646642"/>
            <a:ext cx="206188" cy="21553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980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B5E77-00C8-8E9A-9971-C28EA6287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36" y="496858"/>
            <a:ext cx="7202700" cy="442035"/>
          </a:xfrm>
        </p:spPr>
        <p:txBody>
          <a:bodyPr/>
          <a:lstStyle/>
          <a:p>
            <a:r>
              <a:rPr lang="pt-BR" dirty="0"/>
              <a:t>JÁ TEMOS INDICADORES CONSTRUÍDOS EM: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4197AE4-E6D5-6CB5-ADF9-9E3280A13310}"/>
              </a:ext>
            </a:extLst>
          </p:cNvPr>
          <p:cNvGrpSpPr/>
          <p:nvPr/>
        </p:nvGrpSpPr>
        <p:grpSpPr>
          <a:xfrm>
            <a:off x="1002889" y="1485861"/>
            <a:ext cx="2410130" cy="477054"/>
            <a:chOff x="482937" y="1393737"/>
            <a:chExt cx="2410130" cy="477054"/>
          </a:xfrm>
        </p:grpSpPr>
        <p:pic>
          <p:nvPicPr>
            <p:cNvPr id="27" name="Google Shape;227;p31">
              <a:extLst>
                <a:ext uri="{FF2B5EF4-FFF2-40B4-BE49-F238E27FC236}">
                  <a16:creationId xmlns:a16="http://schemas.microsoft.com/office/drawing/2014/main" id="{03A14ABD-A585-ACF9-3D44-37051DD2D79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482937" y="1485861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8DC9421-8B8A-99C7-B9F2-A5EF09CE018C}"/>
                </a:ext>
              </a:extLst>
            </p:cNvPr>
            <p:cNvSpPr txBox="1"/>
            <p:nvPr/>
          </p:nvSpPr>
          <p:spPr>
            <a:xfrm>
              <a:off x="693707" y="1393737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SIHL</a:t>
              </a: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Hospitalar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B7C5366E-7C6F-58EA-8B34-C0904B92857E}"/>
              </a:ext>
            </a:extLst>
          </p:cNvPr>
          <p:cNvGrpSpPr/>
          <p:nvPr/>
        </p:nvGrpSpPr>
        <p:grpSpPr>
          <a:xfrm>
            <a:off x="1002886" y="2236972"/>
            <a:ext cx="2410130" cy="477054"/>
            <a:chOff x="482934" y="2109677"/>
            <a:chExt cx="2410130" cy="477054"/>
          </a:xfrm>
        </p:grpSpPr>
        <p:pic>
          <p:nvPicPr>
            <p:cNvPr id="29" name="Google Shape;227;p31">
              <a:extLst>
                <a:ext uri="{FF2B5EF4-FFF2-40B4-BE49-F238E27FC236}">
                  <a16:creationId xmlns:a16="http://schemas.microsoft.com/office/drawing/2014/main" id="{5D6FE2F4-FF81-6B97-F46E-D0AB4FFFC9B5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482934" y="2201801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36C1EC34-D13A-57C9-E147-6E645EEBD959}"/>
                </a:ext>
              </a:extLst>
            </p:cNvPr>
            <p:cNvSpPr txBox="1"/>
            <p:nvPr/>
          </p:nvSpPr>
          <p:spPr>
            <a:xfrm>
              <a:off x="693704" y="2109677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SGU</a:t>
              </a:r>
              <a:endParaRPr lang="pt-BR" b="1" i="0" dirty="0">
                <a:solidFill>
                  <a:srgbClr val="3366CC"/>
                </a:solidFill>
                <a:effectLst/>
                <a:latin typeface="Roboto" panose="02000000000000000000" pitchFamily="2" charset="0"/>
              </a:endParaRP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Operadoras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F5FEA497-385D-DC34-147A-46E943D894BF}"/>
              </a:ext>
            </a:extLst>
          </p:cNvPr>
          <p:cNvGrpSpPr/>
          <p:nvPr/>
        </p:nvGrpSpPr>
        <p:grpSpPr>
          <a:xfrm>
            <a:off x="1002886" y="2988083"/>
            <a:ext cx="2410130" cy="477054"/>
            <a:chOff x="482934" y="2832889"/>
            <a:chExt cx="2410130" cy="477054"/>
          </a:xfrm>
        </p:grpSpPr>
        <p:pic>
          <p:nvPicPr>
            <p:cNvPr id="31" name="Google Shape;227;p31">
              <a:extLst>
                <a:ext uri="{FF2B5EF4-FFF2-40B4-BE49-F238E27FC236}">
                  <a16:creationId xmlns:a16="http://schemas.microsoft.com/office/drawing/2014/main" id="{31F58F80-D82E-194C-A45E-E0E632EDBB3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482934" y="2925013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F66BB03A-D46A-8EBB-515E-AD866E050177}"/>
                </a:ext>
              </a:extLst>
            </p:cNvPr>
            <p:cNvSpPr txBox="1"/>
            <p:nvPr/>
          </p:nvSpPr>
          <p:spPr>
            <a:xfrm>
              <a:off x="693704" y="2832889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SOLUS</a:t>
              </a:r>
              <a:endParaRPr lang="pt-BR" b="1" i="0" dirty="0">
                <a:solidFill>
                  <a:srgbClr val="3366CC"/>
                </a:solidFill>
                <a:effectLst/>
                <a:latin typeface="Roboto" panose="02000000000000000000" pitchFamily="2" charset="0"/>
              </a:endParaRP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Operadoras</a:t>
              </a:r>
              <a:endParaRPr lang="pt-BR" sz="1100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F7E02CA9-8611-8793-4A98-8D39E7C9FC06}"/>
              </a:ext>
            </a:extLst>
          </p:cNvPr>
          <p:cNvGrpSpPr/>
          <p:nvPr/>
        </p:nvGrpSpPr>
        <p:grpSpPr>
          <a:xfrm>
            <a:off x="1002887" y="3739193"/>
            <a:ext cx="2410131" cy="477054"/>
            <a:chOff x="482935" y="3647069"/>
            <a:chExt cx="2410131" cy="477054"/>
          </a:xfrm>
        </p:grpSpPr>
        <p:pic>
          <p:nvPicPr>
            <p:cNvPr id="33" name="Google Shape;227;p31">
              <a:extLst>
                <a:ext uri="{FF2B5EF4-FFF2-40B4-BE49-F238E27FC236}">
                  <a16:creationId xmlns:a16="http://schemas.microsoft.com/office/drawing/2014/main" id="{679F7F0A-3761-5BA2-4741-7BF30D49F16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482935" y="3739193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A1843344-92CE-9349-3DBF-8808BC3288E6}"/>
                </a:ext>
              </a:extLst>
            </p:cNvPr>
            <p:cNvSpPr txBox="1"/>
            <p:nvPr/>
          </p:nvSpPr>
          <p:spPr>
            <a:xfrm>
              <a:off x="693706" y="3647069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DATASUL</a:t>
              </a: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Operadoras</a:t>
              </a:r>
              <a:endParaRPr lang="pt-BR" sz="1100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00DCF682-70D1-3219-AA35-3F5CF87DBC7A}"/>
              </a:ext>
            </a:extLst>
          </p:cNvPr>
          <p:cNvGrpSpPr/>
          <p:nvPr/>
        </p:nvGrpSpPr>
        <p:grpSpPr>
          <a:xfrm>
            <a:off x="4111449" y="1493657"/>
            <a:ext cx="2410131" cy="477054"/>
            <a:chOff x="3486113" y="1394907"/>
            <a:chExt cx="2410131" cy="477054"/>
          </a:xfrm>
        </p:grpSpPr>
        <p:pic>
          <p:nvPicPr>
            <p:cNvPr id="35" name="Google Shape;227;p31">
              <a:extLst>
                <a:ext uri="{FF2B5EF4-FFF2-40B4-BE49-F238E27FC236}">
                  <a16:creationId xmlns:a16="http://schemas.microsoft.com/office/drawing/2014/main" id="{6670145A-D401-E5D3-4E43-F8BFC798CE7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3486113" y="1487031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8EB2C8BB-5129-30AF-A264-7F1A1598BEF5}"/>
                </a:ext>
              </a:extLst>
            </p:cNvPr>
            <p:cNvSpPr txBox="1"/>
            <p:nvPr/>
          </p:nvSpPr>
          <p:spPr>
            <a:xfrm>
              <a:off x="3696884" y="1394907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ÓTIMUS CLINIC</a:t>
              </a: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Clínicas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80967334-E26F-5925-E4D0-99693905E289}"/>
              </a:ext>
            </a:extLst>
          </p:cNvPr>
          <p:cNvGrpSpPr/>
          <p:nvPr/>
        </p:nvGrpSpPr>
        <p:grpSpPr>
          <a:xfrm>
            <a:off x="4111449" y="2244768"/>
            <a:ext cx="2410131" cy="477054"/>
            <a:chOff x="3486112" y="1962915"/>
            <a:chExt cx="2410131" cy="477054"/>
          </a:xfrm>
        </p:grpSpPr>
        <p:pic>
          <p:nvPicPr>
            <p:cNvPr id="37" name="Google Shape;227;p31">
              <a:extLst>
                <a:ext uri="{FF2B5EF4-FFF2-40B4-BE49-F238E27FC236}">
                  <a16:creationId xmlns:a16="http://schemas.microsoft.com/office/drawing/2014/main" id="{833FF397-6100-2681-07EC-6E6AA324C5B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3486112" y="2055039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4B07A114-D621-C06D-6CE8-438283406A54}"/>
                </a:ext>
              </a:extLst>
            </p:cNvPr>
            <p:cNvSpPr txBox="1"/>
            <p:nvPr/>
          </p:nvSpPr>
          <p:spPr>
            <a:xfrm>
              <a:off x="3696883" y="1962915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MATRIX</a:t>
              </a:r>
              <a:endParaRPr lang="pt-BR" b="1" i="0" dirty="0">
                <a:solidFill>
                  <a:srgbClr val="3366CC"/>
                </a:solidFill>
                <a:effectLst/>
                <a:latin typeface="Roboto" panose="02000000000000000000" pitchFamily="2" charset="0"/>
              </a:endParaRP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Laboratórios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0CB273A9-1B31-8E7C-CDD9-AA659D718842}"/>
              </a:ext>
            </a:extLst>
          </p:cNvPr>
          <p:cNvGrpSpPr/>
          <p:nvPr/>
        </p:nvGrpSpPr>
        <p:grpSpPr>
          <a:xfrm>
            <a:off x="4111449" y="2983091"/>
            <a:ext cx="2410131" cy="477054"/>
            <a:chOff x="3486112" y="1962915"/>
            <a:chExt cx="2410131" cy="477054"/>
          </a:xfrm>
        </p:grpSpPr>
        <p:pic>
          <p:nvPicPr>
            <p:cNvPr id="48" name="Google Shape;227;p31">
              <a:extLst>
                <a:ext uri="{FF2B5EF4-FFF2-40B4-BE49-F238E27FC236}">
                  <a16:creationId xmlns:a16="http://schemas.microsoft.com/office/drawing/2014/main" id="{57C6B678-9ADE-D766-33D6-C454EA584A3B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3486112" y="2055039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41F4914B-64B8-B406-3DBC-3644C02BEECC}"/>
                </a:ext>
              </a:extLst>
            </p:cNvPr>
            <p:cNvSpPr txBox="1"/>
            <p:nvPr/>
          </p:nvSpPr>
          <p:spPr>
            <a:xfrm>
              <a:off x="3696883" y="1962915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SENIOR</a:t>
              </a: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RH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237E8B26-854E-34F4-A9C2-AB8E3D3090E2}"/>
              </a:ext>
            </a:extLst>
          </p:cNvPr>
          <p:cNvGrpSpPr/>
          <p:nvPr/>
        </p:nvGrpSpPr>
        <p:grpSpPr>
          <a:xfrm>
            <a:off x="4111449" y="3739193"/>
            <a:ext cx="2410131" cy="477054"/>
            <a:chOff x="3486112" y="1962915"/>
            <a:chExt cx="2410131" cy="477054"/>
          </a:xfrm>
        </p:grpSpPr>
        <p:pic>
          <p:nvPicPr>
            <p:cNvPr id="51" name="Google Shape;227;p31">
              <a:extLst>
                <a:ext uri="{FF2B5EF4-FFF2-40B4-BE49-F238E27FC236}">
                  <a16:creationId xmlns:a16="http://schemas.microsoft.com/office/drawing/2014/main" id="{7DE49667-3A46-903D-6DF2-E000CD3A3CC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3486112" y="2055039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39C1C553-3FF6-DF78-A0A9-2C810C8CBB53}"/>
                </a:ext>
              </a:extLst>
            </p:cNvPr>
            <p:cNvSpPr txBox="1"/>
            <p:nvPr/>
          </p:nvSpPr>
          <p:spPr>
            <a:xfrm>
              <a:off x="3696883" y="1962915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SECULLUM PONTO </a:t>
              </a: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RH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pic>
        <p:nvPicPr>
          <p:cNvPr id="8" name="Google Shape;218;p31">
            <a:hlinkClick r:id="rId4" action="ppaction://hlinksldjump"/>
            <a:extLst>
              <a:ext uri="{FF2B5EF4-FFF2-40B4-BE49-F238E27FC236}">
                <a16:creationId xmlns:a16="http://schemas.microsoft.com/office/drawing/2014/main" id="{439D2233-F614-4370-54CC-5D67A183C90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-9086" b="-11105"/>
          <a:stretch/>
        </p:blipFill>
        <p:spPr>
          <a:xfrm>
            <a:off x="7075689" y="4646642"/>
            <a:ext cx="1079100" cy="2934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>
            <a:hlinkClick r:id="rId4" action="ppaction://hlinksldjump"/>
            <a:extLst>
              <a:ext uri="{FF2B5EF4-FFF2-40B4-BE49-F238E27FC236}">
                <a16:creationId xmlns:a16="http://schemas.microsoft.com/office/drawing/2014/main" id="{24EF54D7-69CF-AB26-D31E-F4D6BCB42E6C}"/>
              </a:ext>
            </a:extLst>
          </p:cNvPr>
          <p:cNvSpPr/>
          <p:nvPr/>
        </p:nvSpPr>
        <p:spPr>
          <a:xfrm>
            <a:off x="0" y="-7620"/>
            <a:ext cx="9144000" cy="5158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hlinkClick r:id="rId6" action="ppaction://hlinksldjump"/>
            <a:extLst>
              <a:ext uri="{FF2B5EF4-FFF2-40B4-BE49-F238E27FC236}">
                <a16:creationId xmlns:a16="http://schemas.microsoft.com/office/drawing/2014/main" id="{C63B4C85-5220-6035-6EEC-69561C8ABCB6}"/>
              </a:ext>
            </a:extLst>
          </p:cNvPr>
          <p:cNvSpPr/>
          <p:nvPr/>
        </p:nvSpPr>
        <p:spPr>
          <a:xfrm>
            <a:off x="3413016" y="4646642"/>
            <a:ext cx="206188" cy="2155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hlinkClick r:id="rId7" action="ppaction://hlinksldjump"/>
            <a:extLst>
              <a:ext uri="{FF2B5EF4-FFF2-40B4-BE49-F238E27FC236}">
                <a16:creationId xmlns:a16="http://schemas.microsoft.com/office/drawing/2014/main" id="{A1CCCD21-213D-BBB5-4ED6-7731E8DAB526}"/>
              </a:ext>
            </a:extLst>
          </p:cNvPr>
          <p:cNvSpPr/>
          <p:nvPr/>
        </p:nvSpPr>
        <p:spPr>
          <a:xfrm>
            <a:off x="3753675" y="4646642"/>
            <a:ext cx="206188" cy="2155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hlinkClick r:id="rId8" action="ppaction://hlinksldjump"/>
            <a:extLst>
              <a:ext uri="{FF2B5EF4-FFF2-40B4-BE49-F238E27FC236}">
                <a16:creationId xmlns:a16="http://schemas.microsoft.com/office/drawing/2014/main" id="{BAB39F56-D2D4-EB21-8E8B-E5241A7D949B}"/>
              </a:ext>
            </a:extLst>
          </p:cNvPr>
          <p:cNvSpPr/>
          <p:nvPr/>
        </p:nvSpPr>
        <p:spPr>
          <a:xfrm>
            <a:off x="4094334" y="4646642"/>
            <a:ext cx="206188" cy="21553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hlinkClick r:id="rId9" action="ppaction://hlinksldjump"/>
            <a:extLst>
              <a:ext uri="{FF2B5EF4-FFF2-40B4-BE49-F238E27FC236}">
                <a16:creationId xmlns:a16="http://schemas.microsoft.com/office/drawing/2014/main" id="{AB8AC8A2-1EE8-C8C2-C723-4950EFED6258}"/>
              </a:ext>
            </a:extLst>
          </p:cNvPr>
          <p:cNvSpPr/>
          <p:nvPr/>
        </p:nvSpPr>
        <p:spPr>
          <a:xfrm>
            <a:off x="4443958" y="4646642"/>
            <a:ext cx="206188" cy="21553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35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B5E77-00C8-8E9A-9971-C28EA6287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36" y="496858"/>
            <a:ext cx="7202700" cy="442035"/>
          </a:xfrm>
        </p:spPr>
        <p:txBody>
          <a:bodyPr/>
          <a:lstStyle/>
          <a:p>
            <a:r>
              <a:rPr lang="pt-BR" dirty="0"/>
              <a:t>JÁ TEMOS INDICADORES CONSTRUÍDOS EM: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4197AE4-E6D5-6CB5-ADF9-9E3280A13310}"/>
              </a:ext>
            </a:extLst>
          </p:cNvPr>
          <p:cNvGrpSpPr/>
          <p:nvPr/>
        </p:nvGrpSpPr>
        <p:grpSpPr>
          <a:xfrm>
            <a:off x="1002889" y="1485861"/>
            <a:ext cx="2410130" cy="477054"/>
            <a:chOff x="482937" y="1393737"/>
            <a:chExt cx="2410130" cy="477054"/>
          </a:xfrm>
        </p:grpSpPr>
        <p:pic>
          <p:nvPicPr>
            <p:cNvPr id="27" name="Google Shape;227;p31">
              <a:extLst>
                <a:ext uri="{FF2B5EF4-FFF2-40B4-BE49-F238E27FC236}">
                  <a16:creationId xmlns:a16="http://schemas.microsoft.com/office/drawing/2014/main" id="{03A14ABD-A585-ACF9-3D44-37051DD2D79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482937" y="1485861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8DC9421-8B8A-99C7-B9F2-A5EF09CE018C}"/>
                </a:ext>
              </a:extLst>
            </p:cNvPr>
            <p:cNvSpPr txBox="1"/>
            <p:nvPr/>
          </p:nvSpPr>
          <p:spPr>
            <a:xfrm>
              <a:off x="693707" y="1393737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CORDILHEIRA</a:t>
              </a: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RH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B7C5366E-7C6F-58EA-8B34-C0904B92857E}"/>
              </a:ext>
            </a:extLst>
          </p:cNvPr>
          <p:cNvGrpSpPr/>
          <p:nvPr/>
        </p:nvGrpSpPr>
        <p:grpSpPr>
          <a:xfrm>
            <a:off x="1002886" y="2236972"/>
            <a:ext cx="2410130" cy="477054"/>
            <a:chOff x="482934" y="2109677"/>
            <a:chExt cx="2410130" cy="477054"/>
          </a:xfrm>
        </p:grpSpPr>
        <p:pic>
          <p:nvPicPr>
            <p:cNvPr id="29" name="Google Shape;227;p31">
              <a:extLst>
                <a:ext uri="{FF2B5EF4-FFF2-40B4-BE49-F238E27FC236}">
                  <a16:creationId xmlns:a16="http://schemas.microsoft.com/office/drawing/2014/main" id="{5D6FE2F4-FF81-6B97-F46E-D0AB4FFFC9B5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482934" y="2201801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36C1EC34-D13A-57C9-E147-6E645EEBD959}"/>
                </a:ext>
              </a:extLst>
            </p:cNvPr>
            <p:cNvSpPr txBox="1"/>
            <p:nvPr/>
          </p:nvSpPr>
          <p:spPr>
            <a:xfrm>
              <a:off x="693704" y="2109677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HCM DATASUL</a:t>
              </a:r>
              <a:endParaRPr lang="pt-BR" b="1" i="0" dirty="0">
                <a:solidFill>
                  <a:srgbClr val="3366CC"/>
                </a:solidFill>
                <a:effectLst/>
                <a:latin typeface="Roboto" panose="02000000000000000000" pitchFamily="2" charset="0"/>
              </a:endParaRP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RH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F5FEA497-385D-DC34-147A-46E943D894BF}"/>
              </a:ext>
            </a:extLst>
          </p:cNvPr>
          <p:cNvGrpSpPr/>
          <p:nvPr/>
        </p:nvGrpSpPr>
        <p:grpSpPr>
          <a:xfrm>
            <a:off x="1002886" y="2988083"/>
            <a:ext cx="2410130" cy="477054"/>
            <a:chOff x="482934" y="2832889"/>
            <a:chExt cx="2410130" cy="477054"/>
          </a:xfrm>
        </p:grpSpPr>
        <p:pic>
          <p:nvPicPr>
            <p:cNvPr id="31" name="Google Shape;227;p31">
              <a:extLst>
                <a:ext uri="{FF2B5EF4-FFF2-40B4-BE49-F238E27FC236}">
                  <a16:creationId xmlns:a16="http://schemas.microsoft.com/office/drawing/2014/main" id="{31F58F80-D82E-194C-A45E-E0E632EDBB3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482934" y="2925013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F66BB03A-D46A-8EBB-515E-AD866E050177}"/>
                </a:ext>
              </a:extLst>
            </p:cNvPr>
            <p:cNvSpPr txBox="1"/>
            <p:nvPr/>
          </p:nvSpPr>
          <p:spPr>
            <a:xfrm>
              <a:off x="693704" y="2832889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RH3</a:t>
              </a:r>
              <a:endParaRPr lang="pt-BR" b="1" i="0" dirty="0">
                <a:solidFill>
                  <a:srgbClr val="3366CC"/>
                </a:solidFill>
                <a:effectLst/>
                <a:latin typeface="Roboto" panose="02000000000000000000" pitchFamily="2" charset="0"/>
              </a:endParaRP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RH</a:t>
              </a:r>
              <a:endParaRPr lang="pt-BR" sz="1100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F7E02CA9-8611-8793-4A98-8D39E7C9FC06}"/>
              </a:ext>
            </a:extLst>
          </p:cNvPr>
          <p:cNvGrpSpPr/>
          <p:nvPr/>
        </p:nvGrpSpPr>
        <p:grpSpPr>
          <a:xfrm>
            <a:off x="1002887" y="3739193"/>
            <a:ext cx="2410131" cy="477054"/>
            <a:chOff x="482935" y="3647069"/>
            <a:chExt cx="2410131" cy="477054"/>
          </a:xfrm>
        </p:grpSpPr>
        <p:pic>
          <p:nvPicPr>
            <p:cNvPr id="33" name="Google Shape;227;p31">
              <a:extLst>
                <a:ext uri="{FF2B5EF4-FFF2-40B4-BE49-F238E27FC236}">
                  <a16:creationId xmlns:a16="http://schemas.microsoft.com/office/drawing/2014/main" id="{679F7F0A-3761-5BA2-4741-7BF30D49F16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482935" y="3739193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A1843344-92CE-9349-3DBF-8808BC3288E6}"/>
                </a:ext>
              </a:extLst>
            </p:cNvPr>
            <p:cNvSpPr txBox="1"/>
            <p:nvPr/>
          </p:nvSpPr>
          <p:spPr>
            <a:xfrm>
              <a:off x="693706" y="3647069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VOCALLCENTER</a:t>
              </a:r>
            </a:p>
            <a:p>
              <a:pPr algn="l"/>
              <a:r>
                <a:rPr lang="pt-BR" sz="1100" b="1" dirty="0" err="1">
                  <a:solidFill>
                    <a:srgbClr val="3366CC"/>
                  </a:solidFill>
                  <a:latin typeface="Roboto" panose="02000000000000000000" pitchFamily="2" charset="0"/>
                </a:rPr>
                <a:t>Call</a:t>
              </a:r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 Center</a:t>
              </a:r>
              <a:endParaRPr lang="pt-BR" sz="1100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00DCF682-70D1-3219-AA35-3F5CF87DBC7A}"/>
              </a:ext>
            </a:extLst>
          </p:cNvPr>
          <p:cNvGrpSpPr/>
          <p:nvPr/>
        </p:nvGrpSpPr>
        <p:grpSpPr>
          <a:xfrm>
            <a:off x="4111449" y="1493657"/>
            <a:ext cx="2410131" cy="477054"/>
            <a:chOff x="3486113" y="1394907"/>
            <a:chExt cx="2410131" cy="477054"/>
          </a:xfrm>
        </p:grpSpPr>
        <p:pic>
          <p:nvPicPr>
            <p:cNvPr id="35" name="Google Shape;227;p31">
              <a:extLst>
                <a:ext uri="{FF2B5EF4-FFF2-40B4-BE49-F238E27FC236}">
                  <a16:creationId xmlns:a16="http://schemas.microsoft.com/office/drawing/2014/main" id="{6670145A-D401-E5D3-4E43-F8BFC798CE7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3486113" y="1487031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8EB2C8BB-5129-30AF-A264-7F1A1598BEF5}"/>
                </a:ext>
              </a:extLst>
            </p:cNvPr>
            <p:cNvSpPr txBox="1"/>
            <p:nvPr/>
          </p:nvSpPr>
          <p:spPr>
            <a:xfrm>
              <a:off x="3696884" y="1394907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AVAYA</a:t>
              </a:r>
            </a:p>
            <a:p>
              <a:pPr algn="l"/>
              <a:r>
                <a:rPr lang="pt-BR" sz="1100" b="1" dirty="0" err="1">
                  <a:solidFill>
                    <a:srgbClr val="3366CC"/>
                  </a:solidFill>
                  <a:latin typeface="Roboto" panose="02000000000000000000" pitchFamily="2" charset="0"/>
                </a:rPr>
                <a:t>Call</a:t>
              </a:r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 Center</a:t>
              </a:r>
              <a:endParaRPr lang="pt-BR" sz="1100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80967334-E26F-5925-E4D0-99693905E289}"/>
              </a:ext>
            </a:extLst>
          </p:cNvPr>
          <p:cNvGrpSpPr/>
          <p:nvPr/>
        </p:nvGrpSpPr>
        <p:grpSpPr>
          <a:xfrm>
            <a:off x="4111449" y="2244768"/>
            <a:ext cx="2410131" cy="477054"/>
            <a:chOff x="3486112" y="1962915"/>
            <a:chExt cx="2410131" cy="477054"/>
          </a:xfrm>
        </p:grpSpPr>
        <p:pic>
          <p:nvPicPr>
            <p:cNvPr id="37" name="Google Shape;227;p31">
              <a:extLst>
                <a:ext uri="{FF2B5EF4-FFF2-40B4-BE49-F238E27FC236}">
                  <a16:creationId xmlns:a16="http://schemas.microsoft.com/office/drawing/2014/main" id="{833FF397-6100-2681-07EC-6E6AA324C5B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3486112" y="2055039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4B07A114-D621-C06D-6CE8-438283406A54}"/>
                </a:ext>
              </a:extLst>
            </p:cNvPr>
            <p:cNvSpPr txBox="1"/>
            <p:nvPr/>
          </p:nvSpPr>
          <p:spPr>
            <a:xfrm>
              <a:off x="3696883" y="1962915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MOVIDESK</a:t>
              </a:r>
              <a:endParaRPr lang="pt-BR" b="1" i="0" dirty="0">
                <a:solidFill>
                  <a:srgbClr val="3366CC"/>
                </a:solidFill>
                <a:effectLst/>
                <a:latin typeface="Roboto" panose="02000000000000000000" pitchFamily="2" charset="0"/>
              </a:endParaRP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TI/Ordens de Serviço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0CB273A9-1B31-8E7C-CDD9-AA659D718842}"/>
              </a:ext>
            </a:extLst>
          </p:cNvPr>
          <p:cNvGrpSpPr/>
          <p:nvPr/>
        </p:nvGrpSpPr>
        <p:grpSpPr>
          <a:xfrm>
            <a:off x="4111449" y="2983091"/>
            <a:ext cx="2410131" cy="477054"/>
            <a:chOff x="3486112" y="1962915"/>
            <a:chExt cx="2410131" cy="477054"/>
          </a:xfrm>
        </p:grpSpPr>
        <p:pic>
          <p:nvPicPr>
            <p:cNvPr id="48" name="Google Shape;227;p31">
              <a:extLst>
                <a:ext uri="{FF2B5EF4-FFF2-40B4-BE49-F238E27FC236}">
                  <a16:creationId xmlns:a16="http://schemas.microsoft.com/office/drawing/2014/main" id="{57C6B678-9ADE-D766-33D6-C454EA584A3B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3486112" y="2055039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41F4914B-64B8-B406-3DBC-3644C02BEECC}"/>
                </a:ext>
              </a:extLst>
            </p:cNvPr>
            <p:cNvSpPr txBox="1"/>
            <p:nvPr/>
          </p:nvSpPr>
          <p:spPr>
            <a:xfrm>
              <a:off x="3696883" y="1962915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SPICEWORKS</a:t>
              </a: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TI/Ordens de Serviço</a:t>
              </a:r>
              <a:endParaRPr lang="pt-BR" sz="1100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237E8B26-854E-34F4-A9C2-AB8E3D3090E2}"/>
              </a:ext>
            </a:extLst>
          </p:cNvPr>
          <p:cNvGrpSpPr/>
          <p:nvPr/>
        </p:nvGrpSpPr>
        <p:grpSpPr>
          <a:xfrm>
            <a:off x="4111449" y="3739193"/>
            <a:ext cx="2410131" cy="477054"/>
            <a:chOff x="3486112" y="1962915"/>
            <a:chExt cx="2410131" cy="477054"/>
          </a:xfrm>
        </p:grpSpPr>
        <p:pic>
          <p:nvPicPr>
            <p:cNvPr id="51" name="Google Shape;227;p31">
              <a:extLst>
                <a:ext uri="{FF2B5EF4-FFF2-40B4-BE49-F238E27FC236}">
                  <a16:creationId xmlns:a16="http://schemas.microsoft.com/office/drawing/2014/main" id="{7DE49667-3A46-903D-6DF2-E000CD3A3CC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3486112" y="2055039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39C1C553-3FF6-DF78-A0A9-2C810C8CBB53}"/>
                </a:ext>
              </a:extLst>
            </p:cNvPr>
            <p:cNvSpPr txBox="1"/>
            <p:nvPr/>
          </p:nvSpPr>
          <p:spPr>
            <a:xfrm>
              <a:off x="3696883" y="1962915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GLPI</a:t>
              </a: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TI/Ordens de Serviço</a:t>
              </a:r>
              <a:endParaRPr lang="pt-BR" sz="1100" dirty="0">
                <a:solidFill>
                  <a:srgbClr val="3366CC"/>
                </a:solidFill>
              </a:endParaRPr>
            </a:p>
          </p:txBody>
        </p:sp>
      </p:grpSp>
      <p:pic>
        <p:nvPicPr>
          <p:cNvPr id="8" name="Google Shape;218;p31">
            <a:hlinkClick r:id="rId4" action="ppaction://hlinksldjump"/>
            <a:extLst>
              <a:ext uri="{FF2B5EF4-FFF2-40B4-BE49-F238E27FC236}">
                <a16:creationId xmlns:a16="http://schemas.microsoft.com/office/drawing/2014/main" id="{1C7DBCC2-9CC3-FC55-A072-D7926C2D944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-9086" b="-11105"/>
          <a:stretch/>
        </p:blipFill>
        <p:spPr>
          <a:xfrm>
            <a:off x="7075689" y="4646642"/>
            <a:ext cx="1079100" cy="2934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>
            <a:hlinkClick r:id="rId4" action="ppaction://hlinksldjump"/>
            <a:extLst>
              <a:ext uri="{FF2B5EF4-FFF2-40B4-BE49-F238E27FC236}">
                <a16:creationId xmlns:a16="http://schemas.microsoft.com/office/drawing/2014/main" id="{ACF8AFE7-1A50-1D40-2D52-AF38E6390859}"/>
              </a:ext>
            </a:extLst>
          </p:cNvPr>
          <p:cNvSpPr/>
          <p:nvPr/>
        </p:nvSpPr>
        <p:spPr>
          <a:xfrm>
            <a:off x="0" y="-7620"/>
            <a:ext cx="9144000" cy="5158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hlinkClick r:id="rId6" action="ppaction://hlinksldjump"/>
            <a:extLst>
              <a:ext uri="{FF2B5EF4-FFF2-40B4-BE49-F238E27FC236}">
                <a16:creationId xmlns:a16="http://schemas.microsoft.com/office/drawing/2014/main" id="{4820ED0B-24E7-ABDC-1279-C3A314D9BF50}"/>
              </a:ext>
            </a:extLst>
          </p:cNvPr>
          <p:cNvSpPr/>
          <p:nvPr/>
        </p:nvSpPr>
        <p:spPr>
          <a:xfrm>
            <a:off x="3413016" y="4646642"/>
            <a:ext cx="206188" cy="2155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hlinkClick r:id="rId7" action="ppaction://hlinksldjump"/>
            <a:extLst>
              <a:ext uri="{FF2B5EF4-FFF2-40B4-BE49-F238E27FC236}">
                <a16:creationId xmlns:a16="http://schemas.microsoft.com/office/drawing/2014/main" id="{48F675AC-1DE6-2F58-B2C7-D079EB66BE3F}"/>
              </a:ext>
            </a:extLst>
          </p:cNvPr>
          <p:cNvSpPr/>
          <p:nvPr/>
        </p:nvSpPr>
        <p:spPr>
          <a:xfrm>
            <a:off x="3753675" y="4646642"/>
            <a:ext cx="206188" cy="21553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hlinkClick r:id="rId8" action="ppaction://hlinksldjump"/>
            <a:extLst>
              <a:ext uri="{FF2B5EF4-FFF2-40B4-BE49-F238E27FC236}">
                <a16:creationId xmlns:a16="http://schemas.microsoft.com/office/drawing/2014/main" id="{9F59016F-12D8-0F74-B80E-FB7B7301D25D}"/>
              </a:ext>
            </a:extLst>
          </p:cNvPr>
          <p:cNvSpPr/>
          <p:nvPr/>
        </p:nvSpPr>
        <p:spPr>
          <a:xfrm>
            <a:off x="4094334" y="4646642"/>
            <a:ext cx="206188" cy="2155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hlinkClick r:id="rId9" action="ppaction://hlinksldjump"/>
            <a:extLst>
              <a:ext uri="{FF2B5EF4-FFF2-40B4-BE49-F238E27FC236}">
                <a16:creationId xmlns:a16="http://schemas.microsoft.com/office/drawing/2014/main" id="{B919538F-1A11-C29D-A2B7-2EF1D4D2E53E}"/>
              </a:ext>
            </a:extLst>
          </p:cNvPr>
          <p:cNvSpPr/>
          <p:nvPr/>
        </p:nvSpPr>
        <p:spPr>
          <a:xfrm>
            <a:off x="4443958" y="4646642"/>
            <a:ext cx="206188" cy="21553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B5E77-00C8-8E9A-9971-C28EA6287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36" y="496858"/>
            <a:ext cx="7202700" cy="442035"/>
          </a:xfrm>
        </p:spPr>
        <p:txBody>
          <a:bodyPr/>
          <a:lstStyle/>
          <a:p>
            <a:r>
              <a:rPr lang="pt-BR" dirty="0"/>
              <a:t>JÁ TEMOS INDICADORES CONSTRUÍDOS EM: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4197AE4-E6D5-6CB5-ADF9-9E3280A13310}"/>
              </a:ext>
            </a:extLst>
          </p:cNvPr>
          <p:cNvGrpSpPr/>
          <p:nvPr/>
        </p:nvGrpSpPr>
        <p:grpSpPr>
          <a:xfrm>
            <a:off x="1002889" y="1485861"/>
            <a:ext cx="2410130" cy="477054"/>
            <a:chOff x="482937" y="1393737"/>
            <a:chExt cx="2410130" cy="477054"/>
          </a:xfrm>
        </p:grpSpPr>
        <p:pic>
          <p:nvPicPr>
            <p:cNvPr id="27" name="Google Shape;227;p31">
              <a:extLst>
                <a:ext uri="{FF2B5EF4-FFF2-40B4-BE49-F238E27FC236}">
                  <a16:creationId xmlns:a16="http://schemas.microsoft.com/office/drawing/2014/main" id="{03A14ABD-A585-ACF9-3D44-37051DD2D79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482937" y="1485861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8DC9421-8B8A-99C7-B9F2-A5EF09CE018C}"/>
                </a:ext>
              </a:extLst>
            </p:cNvPr>
            <p:cNvSpPr txBox="1"/>
            <p:nvPr/>
          </p:nvSpPr>
          <p:spPr>
            <a:xfrm>
              <a:off x="693707" y="1393737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PIRÂMIDE</a:t>
              </a: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Empresarial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B7C5366E-7C6F-58EA-8B34-C0904B92857E}"/>
              </a:ext>
            </a:extLst>
          </p:cNvPr>
          <p:cNvGrpSpPr/>
          <p:nvPr/>
        </p:nvGrpSpPr>
        <p:grpSpPr>
          <a:xfrm>
            <a:off x="1002886" y="2236972"/>
            <a:ext cx="2410130" cy="477054"/>
            <a:chOff x="482934" y="2109677"/>
            <a:chExt cx="2410130" cy="477054"/>
          </a:xfrm>
        </p:grpSpPr>
        <p:pic>
          <p:nvPicPr>
            <p:cNvPr id="29" name="Google Shape;227;p31">
              <a:extLst>
                <a:ext uri="{FF2B5EF4-FFF2-40B4-BE49-F238E27FC236}">
                  <a16:creationId xmlns:a16="http://schemas.microsoft.com/office/drawing/2014/main" id="{5D6FE2F4-FF81-6B97-F46E-D0AB4FFFC9B5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482934" y="2201801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36C1EC34-D13A-57C9-E147-6E645EEBD959}"/>
                </a:ext>
              </a:extLst>
            </p:cNvPr>
            <p:cNvSpPr txBox="1"/>
            <p:nvPr/>
          </p:nvSpPr>
          <p:spPr>
            <a:xfrm>
              <a:off x="693704" y="2109677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RD STATION</a:t>
              </a:r>
              <a:endParaRPr lang="pt-BR" b="1" i="0" dirty="0">
                <a:solidFill>
                  <a:srgbClr val="3366CC"/>
                </a:solidFill>
                <a:effectLst/>
                <a:latin typeface="Roboto" panose="02000000000000000000" pitchFamily="2" charset="0"/>
              </a:endParaRP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CRM</a:t>
              </a:r>
              <a:endParaRPr lang="pt-BR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F5FEA497-385D-DC34-147A-46E943D894BF}"/>
              </a:ext>
            </a:extLst>
          </p:cNvPr>
          <p:cNvGrpSpPr/>
          <p:nvPr/>
        </p:nvGrpSpPr>
        <p:grpSpPr>
          <a:xfrm>
            <a:off x="1002886" y="2988083"/>
            <a:ext cx="2410130" cy="477054"/>
            <a:chOff x="482934" y="2832889"/>
            <a:chExt cx="2410130" cy="477054"/>
          </a:xfrm>
        </p:grpSpPr>
        <p:pic>
          <p:nvPicPr>
            <p:cNvPr id="31" name="Google Shape;227;p31">
              <a:extLst>
                <a:ext uri="{FF2B5EF4-FFF2-40B4-BE49-F238E27FC236}">
                  <a16:creationId xmlns:a16="http://schemas.microsoft.com/office/drawing/2014/main" id="{31F58F80-D82E-194C-A45E-E0E632EDBB3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482934" y="2925013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F66BB03A-D46A-8EBB-515E-AD866E050177}"/>
                </a:ext>
              </a:extLst>
            </p:cNvPr>
            <p:cNvSpPr txBox="1"/>
            <p:nvPr/>
          </p:nvSpPr>
          <p:spPr>
            <a:xfrm>
              <a:off x="693704" y="2832889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CPJ-3C</a:t>
              </a:r>
              <a:endParaRPr lang="pt-BR" b="1" i="0" dirty="0">
                <a:solidFill>
                  <a:srgbClr val="3366CC"/>
                </a:solidFill>
                <a:effectLst/>
                <a:latin typeface="Roboto" panose="02000000000000000000" pitchFamily="2" charset="0"/>
              </a:endParaRP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Jurídico</a:t>
              </a:r>
              <a:endParaRPr lang="pt-BR" sz="1100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F7E02CA9-8611-8793-4A98-8D39E7C9FC06}"/>
              </a:ext>
            </a:extLst>
          </p:cNvPr>
          <p:cNvGrpSpPr/>
          <p:nvPr/>
        </p:nvGrpSpPr>
        <p:grpSpPr>
          <a:xfrm>
            <a:off x="1002887" y="3739193"/>
            <a:ext cx="2410131" cy="477054"/>
            <a:chOff x="482935" y="3647069"/>
            <a:chExt cx="2410131" cy="477054"/>
          </a:xfrm>
        </p:grpSpPr>
        <p:pic>
          <p:nvPicPr>
            <p:cNvPr id="33" name="Google Shape;227;p31">
              <a:extLst>
                <a:ext uri="{FF2B5EF4-FFF2-40B4-BE49-F238E27FC236}">
                  <a16:creationId xmlns:a16="http://schemas.microsoft.com/office/drawing/2014/main" id="{679F7F0A-3761-5BA2-4741-7BF30D49F16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V="1">
              <a:off x="482935" y="3739193"/>
              <a:ext cx="210769" cy="15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A1843344-92CE-9349-3DBF-8808BC3288E6}"/>
                </a:ext>
              </a:extLst>
            </p:cNvPr>
            <p:cNvSpPr txBox="1"/>
            <p:nvPr/>
          </p:nvSpPr>
          <p:spPr>
            <a:xfrm>
              <a:off x="693706" y="3647069"/>
              <a:ext cx="21993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b="1" i="0" dirty="0">
                  <a:solidFill>
                    <a:srgbClr val="3366CC"/>
                  </a:solidFill>
                  <a:effectLst/>
                  <a:latin typeface="Roboto" panose="02000000000000000000" pitchFamily="2" charset="0"/>
                </a:rPr>
                <a:t>MOODLE</a:t>
              </a:r>
            </a:p>
            <a:p>
              <a:pPr algn="l"/>
              <a:r>
                <a:rPr lang="pt-BR" sz="1100" b="1" dirty="0">
                  <a:solidFill>
                    <a:srgbClr val="3366CC"/>
                  </a:solidFill>
                  <a:latin typeface="Roboto" panose="02000000000000000000" pitchFamily="2" charset="0"/>
                </a:rPr>
                <a:t>LMS</a:t>
              </a:r>
              <a:endParaRPr lang="pt-BR" sz="1100" dirty="0">
                <a:solidFill>
                  <a:srgbClr val="3366CC"/>
                </a:solidFill>
              </a:endParaRPr>
            </a:p>
          </p:txBody>
        </p:sp>
      </p:grpSp>
      <p:pic>
        <p:nvPicPr>
          <p:cNvPr id="3" name="Google Shape;218;p31">
            <a:hlinkClick r:id="rId4" action="ppaction://hlinksldjump"/>
            <a:extLst>
              <a:ext uri="{FF2B5EF4-FFF2-40B4-BE49-F238E27FC236}">
                <a16:creationId xmlns:a16="http://schemas.microsoft.com/office/drawing/2014/main" id="{11ED46B3-EB89-3352-740D-BE154BA1F7F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-9086" b="-11105"/>
          <a:stretch/>
        </p:blipFill>
        <p:spPr>
          <a:xfrm>
            <a:off x="7075689" y="4646642"/>
            <a:ext cx="1079100" cy="2934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>
            <a:hlinkClick r:id="rId4" action="ppaction://hlinksldjump"/>
            <a:extLst>
              <a:ext uri="{FF2B5EF4-FFF2-40B4-BE49-F238E27FC236}">
                <a16:creationId xmlns:a16="http://schemas.microsoft.com/office/drawing/2014/main" id="{CAD3B859-BA70-E653-9B96-0B45B46D7026}"/>
              </a:ext>
            </a:extLst>
          </p:cNvPr>
          <p:cNvSpPr/>
          <p:nvPr/>
        </p:nvSpPr>
        <p:spPr>
          <a:xfrm>
            <a:off x="0" y="-7620"/>
            <a:ext cx="9144000" cy="5158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hlinkClick r:id="rId6" action="ppaction://hlinksldjump"/>
            <a:extLst>
              <a:ext uri="{FF2B5EF4-FFF2-40B4-BE49-F238E27FC236}">
                <a16:creationId xmlns:a16="http://schemas.microsoft.com/office/drawing/2014/main" id="{6A7CD2B2-F28D-79E2-D8E3-3F79744F50DF}"/>
              </a:ext>
            </a:extLst>
          </p:cNvPr>
          <p:cNvSpPr/>
          <p:nvPr/>
        </p:nvSpPr>
        <p:spPr>
          <a:xfrm>
            <a:off x="3413016" y="4646642"/>
            <a:ext cx="206188" cy="2155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hlinkClick r:id="rId7" action="ppaction://hlinksldjump"/>
            <a:extLst>
              <a:ext uri="{FF2B5EF4-FFF2-40B4-BE49-F238E27FC236}">
                <a16:creationId xmlns:a16="http://schemas.microsoft.com/office/drawing/2014/main" id="{83C64A03-264C-A90B-D12C-3511906D6C90}"/>
              </a:ext>
            </a:extLst>
          </p:cNvPr>
          <p:cNvSpPr/>
          <p:nvPr/>
        </p:nvSpPr>
        <p:spPr>
          <a:xfrm>
            <a:off x="3753675" y="4646642"/>
            <a:ext cx="206188" cy="21553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hlinkClick r:id="rId8" action="ppaction://hlinksldjump"/>
            <a:extLst>
              <a:ext uri="{FF2B5EF4-FFF2-40B4-BE49-F238E27FC236}">
                <a16:creationId xmlns:a16="http://schemas.microsoft.com/office/drawing/2014/main" id="{113B0587-6E45-E85F-D572-B8C13C0772C4}"/>
              </a:ext>
            </a:extLst>
          </p:cNvPr>
          <p:cNvSpPr/>
          <p:nvPr/>
        </p:nvSpPr>
        <p:spPr>
          <a:xfrm>
            <a:off x="4094334" y="4646642"/>
            <a:ext cx="206188" cy="21553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hlinkClick r:id="rId9" action="ppaction://hlinksldjump"/>
            <a:extLst>
              <a:ext uri="{FF2B5EF4-FFF2-40B4-BE49-F238E27FC236}">
                <a16:creationId xmlns:a16="http://schemas.microsoft.com/office/drawing/2014/main" id="{37996E82-E893-A9A8-93C6-32D0BEA14885}"/>
              </a:ext>
            </a:extLst>
          </p:cNvPr>
          <p:cNvSpPr/>
          <p:nvPr/>
        </p:nvSpPr>
        <p:spPr>
          <a:xfrm>
            <a:off x="4443958" y="4646642"/>
            <a:ext cx="206188" cy="2155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27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m 184" descr="Uma imagem contendo interior, equipamentos eletrônicos, sentado, laptop&#10;&#10;Descrição gerada com muito alta confiança">
            <a:extLst>
              <a:ext uri="{FF2B5EF4-FFF2-40B4-BE49-F238E27FC236}">
                <a16:creationId xmlns:a16="http://schemas.microsoft.com/office/drawing/2014/main" id="{CFE5FE4C-BCD0-6FC9-B2A7-0E29636F8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222" y="1554751"/>
            <a:ext cx="5303634" cy="3182181"/>
          </a:xfrm>
          <a:prstGeom prst="rect">
            <a:avLst/>
          </a:prstGeom>
        </p:spPr>
      </p:pic>
      <p:pic>
        <p:nvPicPr>
          <p:cNvPr id="2" name="Google Shape;218;p31">
            <a:hlinkClick r:id="rId4" action="ppaction://hlinksldjump"/>
            <a:extLst>
              <a:ext uri="{FF2B5EF4-FFF2-40B4-BE49-F238E27FC236}">
                <a16:creationId xmlns:a16="http://schemas.microsoft.com/office/drawing/2014/main" id="{00E81274-A78F-A183-E333-4D3385A01C2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-9086" b="-11105"/>
          <a:stretch/>
        </p:blipFill>
        <p:spPr>
          <a:xfrm>
            <a:off x="7075689" y="4646642"/>
            <a:ext cx="1079100" cy="2934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>
            <a:hlinkClick r:id="rId4" action="ppaction://hlinksldjump"/>
            <a:extLst>
              <a:ext uri="{FF2B5EF4-FFF2-40B4-BE49-F238E27FC236}">
                <a16:creationId xmlns:a16="http://schemas.microsoft.com/office/drawing/2014/main" id="{1A22DA08-9C4C-634E-8771-328A7B5451B9}"/>
              </a:ext>
            </a:extLst>
          </p:cNvPr>
          <p:cNvSpPr/>
          <p:nvPr/>
        </p:nvSpPr>
        <p:spPr>
          <a:xfrm>
            <a:off x="0" y="-26245"/>
            <a:ext cx="9144000" cy="5158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3" name="Agrupar 132">
            <a:extLst>
              <a:ext uri="{FF2B5EF4-FFF2-40B4-BE49-F238E27FC236}">
                <a16:creationId xmlns:a16="http://schemas.microsoft.com/office/drawing/2014/main" id="{ACA296B6-D93F-8D28-F511-D5FAB2ED78CC}"/>
              </a:ext>
            </a:extLst>
          </p:cNvPr>
          <p:cNvGrpSpPr>
            <a:grpSpLocks noChangeAspect="1"/>
          </p:cNvGrpSpPr>
          <p:nvPr/>
        </p:nvGrpSpPr>
        <p:grpSpPr>
          <a:xfrm>
            <a:off x="874648" y="1097675"/>
            <a:ext cx="4624451" cy="3602236"/>
            <a:chOff x="199140" y="613382"/>
            <a:chExt cx="4907244" cy="3822518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AC85A9D4-B230-2537-F884-DA7CE03F128F}"/>
                </a:ext>
              </a:extLst>
            </p:cNvPr>
            <p:cNvGrpSpPr/>
            <p:nvPr/>
          </p:nvGrpSpPr>
          <p:grpSpPr>
            <a:xfrm>
              <a:off x="1071820" y="1398233"/>
              <a:ext cx="661564" cy="661564"/>
              <a:chOff x="3526598" y="2230875"/>
              <a:chExt cx="661564" cy="661564"/>
            </a:xfrm>
          </p:grpSpPr>
          <p:sp>
            <p:nvSpPr>
              <p:cNvPr id="183" name="Elipse 182">
                <a:extLst>
                  <a:ext uri="{FF2B5EF4-FFF2-40B4-BE49-F238E27FC236}">
                    <a16:creationId xmlns:a16="http://schemas.microsoft.com/office/drawing/2014/main" id="{A53DCBF0-3CAB-921E-9B9F-26C33F315A20}"/>
                  </a:ext>
                </a:extLst>
              </p:cNvPr>
              <p:cNvSpPr/>
              <p:nvPr/>
            </p:nvSpPr>
            <p:spPr>
              <a:xfrm>
                <a:off x="3526598" y="2230875"/>
                <a:ext cx="661564" cy="6615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80" name="Imagem 179">
                <a:extLst>
                  <a:ext uri="{FF2B5EF4-FFF2-40B4-BE49-F238E27FC236}">
                    <a16:creationId xmlns:a16="http://schemas.microsoft.com/office/drawing/2014/main" id="{D2A1320C-2AC3-04F9-70B4-BF24434A6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69380" y="2483476"/>
                <a:ext cx="576000" cy="156363"/>
              </a:xfrm>
              <a:prstGeom prst="rect">
                <a:avLst/>
              </a:prstGeom>
            </p:spPr>
          </p:pic>
        </p:grpSp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D62E8768-F00C-E1A3-EA34-B620CDD0F2DC}"/>
                </a:ext>
              </a:extLst>
            </p:cNvPr>
            <p:cNvGrpSpPr/>
            <p:nvPr/>
          </p:nvGrpSpPr>
          <p:grpSpPr>
            <a:xfrm>
              <a:off x="1071820" y="2183084"/>
              <a:ext cx="648000" cy="648000"/>
              <a:chOff x="3341106" y="3189926"/>
              <a:chExt cx="648000" cy="648000"/>
            </a:xfrm>
          </p:grpSpPr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9F86CAAF-2676-910C-5D92-3964DC3E26BA}"/>
                  </a:ext>
                </a:extLst>
              </p:cNvPr>
              <p:cNvSpPr/>
              <p:nvPr/>
            </p:nvSpPr>
            <p:spPr>
              <a:xfrm>
                <a:off x="3341106" y="3189926"/>
                <a:ext cx="648000" cy="64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grpSp>
            <p:nvGrpSpPr>
              <p:cNvPr id="47" name="Agrupar 46">
                <a:extLst>
                  <a:ext uri="{FF2B5EF4-FFF2-40B4-BE49-F238E27FC236}">
                    <a16:creationId xmlns:a16="http://schemas.microsoft.com/office/drawing/2014/main" id="{AC54A423-8FDE-8D88-0735-41346C4E1C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67106" y="3348173"/>
                <a:ext cx="396000" cy="331507"/>
                <a:chOff x="3450945" y="2698095"/>
                <a:chExt cx="454486" cy="380468"/>
              </a:xfrm>
            </p:grpSpPr>
            <p:pic>
              <p:nvPicPr>
                <p:cNvPr id="31" name="Imagem 30">
                  <a:extLst>
                    <a:ext uri="{FF2B5EF4-FFF2-40B4-BE49-F238E27FC236}">
                      <a16:creationId xmlns:a16="http://schemas.microsoft.com/office/drawing/2014/main" id="{1F58B942-A4CD-C742-B223-496830E01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50945" y="2990330"/>
                  <a:ext cx="454486" cy="88233"/>
                </a:xfrm>
                <a:prstGeom prst="rect">
                  <a:avLst/>
                </a:prstGeom>
              </p:spPr>
            </p:pic>
            <p:pic>
              <p:nvPicPr>
                <p:cNvPr id="160" name="Imagem 159">
                  <a:extLst>
                    <a:ext uri="{FF2B5EF4-FFF2-40B4-BE49-F238E27FC236}">
                      <a16:creationId xmlns:a16="http://schemas.microsoft.com/office/drawing/2014/main" id="{301FA74D-F1EE-4F9F-C0EC-7F5030A06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32957" y="2698095"/>
                  <a:ext cx="266160" cy="2661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0CCB86A1-CAEF-08C7-159E-7392A1001EDF}"/>
                </a:ext>
              </a:extLst>
            </p:cNvPr>
            <p:cNvGrpSpPr/>
            <p:nvPr/>
          </p:nvGrpSpPr>
          <p:grpSpPr>
            <a:xfrm>
              <a:off x="2796696" y="613382"/>
              <a:ext cx="648000" cy="648000"/>
              <a:chOff x="196761" y="1585937"/>
              <a:chExt cx="648000" cy="648000"/>
            </a:xfrm>
          </p:grpSpPr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id="{E0D5038A-D7F3-9F19-708B-5CAA21F15911}"/>
                  </a:ext>
                </a:extLst>
              </p:cNvPr>
              <p:cNvSpPr/>
              <p:nvPr/>
            </p:nvSpPr>
            <p:spPr>
              <a:xfrm>
                <a:off x="196761" y="1585937"/>
                <a:ext cx="648000" cy="64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4FD498B7-2E65-B1C6-8136-290897D09C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7928" r="17198"/>
              <a:stretch/>
            </p:blipFill>
            <p:spPr>
              <a:xfrm>
                <a:off x="286761" y="1748910"/>
                <a:ext cx="468000" cy="322054"/>
              </a:xfrm>
              <a:prstGeom prst="rect">
                <a:avLst/>
              </a:prstGeom>
            </p:spPr>
          </p:pic>
        </p:grpSp>
        <p:grpSp>
          <p:nvGrpSpPr>
            <p:cNvPr id="132" name="Agrupar 131">
              <a:extLst>
                <a:ext uri="{FF2B5EF4-FFF2-40B4-BE49-F238E27FC236}">
                  <a16:creationId xmlns:a16="http://schemas.microsoft.com/office/drawing/2014/main" id="{5E5337E8-28F8-2ABB-91EB-2D51A7DAA2DE}"/>
                </a:ext>
              </a:extLst>
            </p:cNvPr>
            <p:cNvGrpSpPr>
              <a:grpSpLocks/>
            </p:cNvGrpSpPr>
            <p:nvPr/>
          </p:nvGrpSpPr>
          <p:grpSpPr>
            <a:xfrm>
              <a:off x="199140" y="3787900"/>
              <a:ext cx="663813" cy="648000"/>
              <a:chOff x="225158" y="3670404"/>
              <a:chExt cx="671956" cy="648000"/>
            </a:xfrm>
          </p:grpSpPr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D51171D3-41BF-F635-7B89-98B35B25D5FC}"/>
                  </a:ext>
                </a:extLst>
              </p:cNvPr>
              <p:cNvSpPr/>
              <p:nvPr/>
            </p:nvSpPr>
            <p:spPr>
              <a:xfrm>
                <a:off x="249114" y="3670404"/>
                <a:ext cx="648000" cy="64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EF67984A-5824-2AFD-441F-E907E9208378}"/>
                  </a:ext>
                </a:extLst>
              </p:cNvPr>
              <p:cNvSpPr txBox="1"/>
              <p:nvPr/>
            </p:nvSpPr>
            <p:spPr>
              <a:xfrm>
                <a:off x="225158" y="3840516"/>
                <a:ext cx="6559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>
                    <a:solidFill>
                      <a:schemeClr val="accent5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ODBC</a:t>
                </a:r>
              </a:p>
            </p:txBody>
          </p:sp>
        </p:grp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519F5FDC-6B80-2E9A-01AF-2FA37A95C7D4}"/>
                </a:ext>
              </a:extLst>
            </p:cNvPr>
            <p:cNvGrpSpPr/>
            <p:nvPr/>
          </p:nvGrpSpPr>
          <p:grpSpPr>
            <a:xfrm>
              <a:off x="4458384" y="613382"/>
              <a:ext cx="648000" cy="648000"/>
              <a:chOff x="3357856" y="3575949"/>
              <a:chExt cx="648000" cy="648000"/>
            </a:xfrm>
          </p:grpSpPr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8F5C0DCD-4093-8434-ECA8-213E484A2F5A}"/>
                  </a:ext>
                </a:extLst>
              </p:cNvPr>
              <p:cNvSpPr/>
              <p:nvPr/>
            </p:nvSpPr>
            <p:spPr>
              <a:xfrm>
                <a:off x="3357856" y="3575949"/>
                <a:ext cx="648000" cy="64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B68F73D0-7B7A-CC89-F69B-1CB992202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7051" y="3698875"/>
                <a:ext cx="409610" cy="402148"/>
              </a:xfrm>
              <a:prstGeom prst="rect">
                <a:avLst/>
              </a:prstGeom>
            </p:spPr>
          </p:pic>
        </p:grp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2D03B164-E3FB-58FD-6D5C-853200692D22}"/>
                </a:ext>
              </a:extLst>
            </p:cNvPr>
            <p:cNvGrpSpPr/>
            <p:nvPr/>
          </p:nvGrpSpPr>
          <p:grpSpPr>
            <a:xfrm>
              <a:off x="222806" y="1398233"/>
              <a:ext cx="648000" cy="648000"/>
              <a:chOff x="3038128" y="3486785"/>
              <a:chExt cx="648000" cy="648000"/>
            </a:xfrm>
          </p:grpSpPr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6E41A90E-4EC8-780E-CA6A-412642514F27}"/>
                  </a:ext>
                </a:extLst>
              </p:cNvPr>
              <p:cNvSpPr/>
              <p:nvPr/>
            </p:nvSpPr>
            <p:spPr>
              <a:xfrm>
                <a:off x="3038128" y="3486785"/>
                <a:ext cx="648000" cy="64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84" name="Imagem 183">
                <a:extLst>
                  <a:ext uri="{FF2B5EF4-FFF2-40B4-BE49-F238E27FC236}">
                    <a16:creationId xmlns:a16="http://schemas.microsoft.com/office/drawing/2014/main" id="{DEAFA7B3-95F2-422F-5E78-295F7B971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07510" y="3742731"/>
                <a:ext cx="509236" cy="136109"/>
              </a:xfrm>
              <a:prstGeom prst="rect">
                <a:avLst/>
              </a:prstGeom>
            </p:spPr>
          </p:pic>
        </p:grpSp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FBE01425-6339-135D-63DD-37B8AC537E0C}"/>
                </a:ext>
              </a:extLst>
            </p:cNvPr>
            <p:cNvGrpSpPr/>
            <p:nvPr/>
          </p:nvGrpSpPr>
          <p:grpSpPr>
            <a:xfrm>
              <a:off x="1939916" y="1401689"/>
              <a:ext cx="648000" cy="648000"/>
              <a:chOff x="3219422" y="3456823"/>
              <a:chExt cx="648000" cy="648000"/>
            </a:xfrm>
          </p:grpSpPr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5C9DBF7F-DE5B-A511-5DEB-21DFF1C2E720}"/>
                  </a:ext>
                </a:extLst>
              </p:cNvPr>
              <p:cNvSpPr/>
              <p:nvPr/>
            </p:nvSpPr>
            <p:spPr>
              <a:xfrm>
                <a:off x="3219422" y="3456823"/>
                <a:ext cx="648000" cy="64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64" name="Imagem 163">
                <a:extLst>
                  <a:ext uri="{FF2B5EF4-FFF2-40B4-BE49-F238E27FC236}">
                    <a16:creationId xmlns:a16="http://schemas.microsoft.com/office/drawing/2014/main" id="{02E60570-6146-92C0-8A7B-CCE967AB6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70091" y="3709757"/>
                <a:ext cx="546663" cy="142132"/>
              </a:xfrm>
              <a:prstGeom prst="rect">
                <a:avLst/>
              </a:prstGeom>
            </p:spPr>
          </p:pic>
        </p:grpSp>
        <p:grpSp>
          <p:nvGrpSpPr>
            <p:cNvPr id="45" name="Agrupar 44">
              <a:extLst>
                <a:ext uri="{FF2B5EF4-FFF2-40B4-BE49-F238E27FC236}">
                  <a16:creationId xmlns:a16="http://schemas.microsoft.com/office/drawing/2014/main" id="{F5223A50-491C-1D73-A061-4A6B48D9CFF8}"/>
                </a:ext>
              </a:extLst>
            </p:cNvPr>
            <p:cNvGrpSpPr/>
            <p:nvPr/>
          </p:nvGrpSpPr>
          <p:grpSpPr>
            <a:xfrm>
              <a:off x="1939916" y="2183084"/>
              <a:ext cx="648000" cy="648000"/>
              <a:chOff x="2394812" y="2903708"/>
              <a:chExt cx="648000" cy="648000"/>
            </a:xfrm>
          </p:grpSpPr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D8E9F827-3AAB-D3D3-73F0-7F12BEEFEE25}"/>
                  </a:ext>
                </a:extLst>
              </p:cNvPr>
              <p:cNvSpPr/>
              <p:nvPr/>
            </p:nvSpPr>
            <p:spPr>
              <a:xfrm>
                <a:off x="2394812" y="2903708"/>
                <a:ext cx="648000" cy="64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78" name="Imagem 177">
                <a:extLst>
                  <a:ext uri="{FF2B5EF4-FFF2-40B4-BE49-F238E27FC236}">
                    <a16:creationId xmlns:a16="http://schemas.microsoft.com/office/drawing/2014/main" id="{AD89D69B-F641-9355-63EB-3F1D680FAA9B}"/>
                  </a:ext>
                </a:extLst>
              </p:cNvPr>
              <p:cNvPicPr>
                <a:picLocks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48812" y="3158638"/>
                <a:ext cx="540000" cy="138140"/>
              </a:xfrm>
              <a:prstGeom prst="rect">
                <a:avLst/>
              </a:prstGeom>
            </p:spPr>
          </p:pic>
        </p:grpSp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57E3B3B1-16DC-07A7-2C64-BCBA0455E0A2}"/>
                </a:ext>
              </a:extLst>
            </p:cNvPr>
            <p:cNvGrpSpPr/>
            <p:nvPr/>
          </p:nvGrpSpPr>
          <p:grpSpPr>
            <a:xfrm>
              <a:off x="1071820" y="2985492"/>
              <a:ext cx="648000" cy="648000"/>
              <a:chOff x="3347328" y="2627256"/>
              <a:chExt cx="648000" cy="648000"/>
            </a:xfrm>
          </p:grpSpPr>
          <p:sp>
            <p:nvSpPr>
              <p:cNvPr id="49" name="Elipse 48">
                <a:extLst>
                  <a:ext uri="{FF2B5EF4-FFF2-40B4-BE49-F238E27FC236}">
                    <a16:creationId xmlns:a16="http://schemas.microsoft.com/office/drawing/2014/main" id="{A946252C-B4AA-FD71-5F11-FF507FCC9B57}"/>
                  </a:ext>
                </a:extLst>
              </p:cNvPr>
              <p:cNvSpPr/>
              <p:nvPr/>
            </p:nvSpPr>
            <p:spPr>
              <a:xfrm>
                <a:off x="3347328" y="2627256"/>
                <a:ext cx="648000" cy="64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29" name="Imagem 28">
                <a:extLst>
                  <a:ext uri="{FF2B5EF4-FFF2-40B4-BE49-F238E27FC236}">
                    <a16:creationId xmlns:a16="http://schemas.microsoft.com/office/drawing/2014/main" id="{0251483A-74DA-6E95-4EA5-633BDE665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83260" y="2839540"/>
                <a:ext cx="576136" cy="223432"/>
              </a:xfrm>
              <a:prstGeom prst="rect">
                <a:avLst/>
              </a:prstGeom>
            </p:spPr>
          </p:pic>
        </p:grpSp>
        <p:grpSp>
          <p:nvGrpSpPr>
            <p:cNvPr id="52" name="Agrupar 51">
              <a:extLst>
                <a:ext uri="{FF2B5EF4-FFF2-40B4-BE49-F238E27FC236}">
                  <a16:creationId xmlns:a16="http://schemas.microsoft.com/office/drawing/2014/main" id="{49DE9044-CDD9-D100-74B4-33CA59159569}"/>
                </a:ext>
              </a:extLst>
            </p:cNvPr>
            <p:cNvGrpSpPr/>
            <p:nvPr/>
          </p:nvGrpSpPr>
          <p:grpSpPr>
            <a:xfrm>
              <a:off x="3642571" y="613382"/>
              <a:ext cx="648000" cy="648000"/>
              <a:chOff x="3427397" y="3475619"/>
              <a:chExt cx="648000" cy="648000"/>
            </a:xfrm>
          </p:grpSpPr>
          <p:sp>
            <p:nvSpPr>
              <p:cNvPr id="51" name="Elipse 50">
                <a:extLst>
                  <a:ext uri="{FF2B5EF4-FFF2-40B4-BE49-F238E27FC236}">
                    <a16:creationId xmlns:a16="http://schemas.microsoft.com/office/drawing/2014/main" id="{A35864FD-E298-3F26-AB9C-45FBD7CC864B}"/>
                  </a:ext>
                </a:extLst>
              </p:cNvPr>
              <p:cNvSpPr/>
              <p:nvPr/>
            </p:nvSpPr>
            <p:spPr>
              <a:xfrm>
                <a:off x="3427397" y="3475619"/>
                <a:ext cx="648000" cy="64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62" name="Imagem 161">
                <a:extLst>
                  <a:ext uri="{FF2B5EF4-FFF2-40B4-BE49-F238E27FC236}">
                    <a16:creationId xmlns:a16="http://schemas.microsoft.com/office/drawing/2014/main" id="{FA62FFDA-44DF-C61D-5E0F-A8BB157A5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73268" y="3697664"/>
                <a:ext cx="556259" cy="203911"/>
              </a:xfrm>
              <a:prstGeom prst="rect">
                <a:avLst/>
              </a:prstGeom>
            </p:spPr>
          </p:pic>
        </p:grpSp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53157A45-90DE-DDFA-CF3C-69EF4A479016}"/>
                </a:ext>
              </a:extLst>
            </p:cNvPr>
            <p:cNvGrpSpPr/>
            <p:nvPr/>
          </p:nvGrpSpPr>
          <p:grpSpPr>
            <a:xfrm>
              <a:off x="222806" y="613382"/>
              <a:ext cx="648000" cy="648000"/>
              <a:chOff x="3375084" y="3406399"/>
              <a:chExt cx="648000" cy="648000"/>
            </a:xfrm>
          </p:grpSpPr>
          <p:sp>
            <p:nvSpPr>
              <p:cNvPr id="56" name="Elipse 55">
                <a:extLst>
                  <a:ext uri="{FF2B5EF4-FFF2-40B4-BE49-F238E27FC236}">
                    <a16:creationId xmlns:a16="http://schemas.microsoft.com/office/drawing/2014/main" id="{A438CE7D-84F4-A50B-810D-3365220F405E}"/>
                  </a:ext>
                </a:extLst>
              </p:cNvPr>
              <p:cNvSpPr/>
              <p:nvPr/>
            </p:nvSpPr>
            <p:spPr>
              <a:xfrm>
                <a:off x="3375084" y="3406399"/>
                <a:ext cx="648000" cy="64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76" name="Imagem 175">
                <a:extLst>
                  <a:ext uri="{FF2B5EF4-FFF2-40B4-BE49-F238E27FC236}">
                    <a16:creationId xmlns:a16="http://schemas.microsoft.com/office/drawing/2014/main" id="{2CE7C512-0E77-8330-7ECE-F87CCC74C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36512" y="3612045"/>
                <a:ext cx="525145" cy="236708"/>
              </a:xfrm>
              <a:prstGeom prst="rect">
                <a:avLst/>
              </a:prstGeom>
            </p:spPr>
          </p:pic>
        </p:grpSp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50C8C5B5-0B17-4E24-807E-5DCBFD477B69}"/>
                </a:ext>
              </a:extLst>
            </p:cNvPr>
            <p:cNvGrpSpPr/>
            <p:nvPr/>
          </p:nvGrpSpPr>
          <p:grpSpPr>
            <a:xfrm>
              <a:off x="1071820" y="613382"/>
              <a:ext cx="648000" cy="648000"/>
              <a:chOff x="2866494" y="4088335"/>
              <a:chExt cx="648000" cy="648000"/>
            </a:xfrm>
          </p:grpSpPr>
          <p:sp>
            <p:nvSpPr>
              <p:cNvPr id="58" name="Elipse 57">
                <a:extLst>
                  <a:ext uri="{FF2B5EF4-FFF2-40B4-BE49-F238E27FC236}">
                    <a16:creationId xmlns:a16="http://schemas.microsoft.com/office/drawing/2014/main" id="{71BE5B11-4D8C-2BEB-2BD4-30BA4B1DA7D1}"/>
                  </a:ext>
                </a:extLst>
              </p:cNvPr>
              <p:cNvSpPr/>
              <p:nvPr/>
            </p:nvSpPr>
            <p:spPr>
              <a:xfrm>
                <a:off x="2866494" y="4088335"/>
                <a:ext cx="648000" cy="64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74" name="Imagem 173">
                <a:extLst>
                  <a:ext uri="{FF2B5EF4-FFF2-40B4-BE49-F238E27FC236}">
                    <a16:creationId xmlns:a16="http://schemas.microsoft.com/office/drawing/2014/main" id="{D7EFCB94-AE6C-88EF-1FCC-EC6D1FCB6A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920269" y="4288618"/>
                <a:ext cx="540450" cy="247435"/>
              </a:xfrm>
              <a:prstGeom prst="rect">
                <a:avLst/>
              </a:prstGeom>
            </p:spPr>
          </p:pic>
        </p:grpSp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id="{E88E8A91-3B72-52CB-EFC4-5C023E2FE4E2}"/>
                </a:ext>
              </a:extLst>
            </p:cNvPr>
            <p:cNvGrpSpPr/>
            <p:nvPr/>
          </p:nvGrpSpPr>
          <p:grpSpPr>
            <a:xfrm>
              <a:off x="2796696" y="1398233"/>
              <a:ext cx="648000" cy="648000"/>
              <a:chOff x="3544341" y="3958390"/>
              <a:chExt cx="648000" cy="648000"/>
            </a:xfrm>
          </p:grpSpPr>
          <p:sp>
            <p:nvSpPr>
              <p:cNvPr id="60" name="Elipse 59">
                <a:extLst>
                  <a:ext uri="{FF2B5EF4-FFF2-40B4-BE49-F238E27FC236}">
                    <a16:creationId xmlns:a16="http://schemas.microsoft.com/office/drawing/2014/main" id="{1029D914-726C-6506-0E34-FF02BA529D6B}"/>
                  </a:ext>
                </a:extLst>
              </p:cNvPr>
              <p:cNvSpPr/>
              <p:nvPr/>
            </p:nvSpPr>
            <p:spPr>
              <a:xfrm>
                <a:off x="3544341" y="3958390"/>
                <a:ext cx="648000" cy="64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66" name="Imagem 165">
                <a:extLst>
                  <a:ext uri="{FF2B5EF4-FFF2-40B4-BE49-F238E27FC236}">
                    <a16:creationId xmlns:a16="http://schemas.microsoft.com/office/drawing/2014/main" id="{4708A725-2FE4-CC3C-AB30-BFF29B9F8D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36768" y="4116851"/>
                <a:ext cx="463146" cy="331078"/>
              </a:xfrm>
              <a:prstGeom prst="rect">
                <a:avLst/>
              </a:prstGeom>
            </p:spPr>
          </p:pic>
        </p:grpSp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A42A327E-64DC-6F17-F773-A7098AD392F2}"/>
                </a:ext>
              </a:extLst>
            </p:cNvPr>
            <p:cNvGrpSpPr/>
            <p:nvPr/>
          </p:nvGrpSpPr>
          <p:grpSpPr>
            <a:xfrm>
              <a:off x="222806" y="2183084"/>
              <a:ext cx="648000" cy="648000"/>
              <a:chOff x="3250060" y="3547870"/>
              <a:chExt cx="648000" cy="648000"/>
            </a:xfrm>
          </p:grpSpPr>
          <p:sp>
            <p:nvSpPr>
              <p:cNvPr id="62" name="Elipse 61">
                <a:extLst>
                  <a:ext uri="{FF2B5EF4-FFF2-40B4-BE49-F238E27FC236}">
                    <a16:creationId xmlns:a16="http://schemas.microsoft.com/office/drawing/2014/main" id="{841A9053-5E0D-2313-4FB9-631C0AB17C80}"/>
                  </a:ext>
                </a:extLst>
              </p:cNvPr>
              <p:cNvSpPr/>
              <p:nvPr/>
            </p:nvSpPr>
            <p:spPr>
              <a:xfrm>
                <a:off x="3250060" y="3547870"/>
                <a:ext cx="648000" cy="64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68" name="Imagem 167">
                <a:extLst>
                  <a:ext uri="{FF2B5EF4-FFF2-40B4-BE49-F238E27FC236}">
                    <a16:creationId xmlns:a16="http://schemas.microsoft.com/office/drawing/2014/main" id="{D117EC2B-A194-C595-5904-B5D6A33398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304060" y="3814380"/>
                <a:ext cx="540000" cy="114981"/>
              </a:xfrm>
              <a:prstGeom prst="rect">
                <a:avLst/>
              </a:prstGeom>
            </p:spPr>
          </p:pic>
        </p:grpSp>
        <p:grpSp>
          <p:nvGrpSpPr>
            <p:cNvPr id="129" name="Agrupar 128">
              <a:extLst>
                <a:ext uri="{FF2B5EF4-FFF2-40B4-BE49-F238E27FC236}">
                  <a16:creationId xmlns:a16="http://schemas.microsoft.com/office/drawing/2014/main" id="{CCFA3E0C-08E2-133A-0C0D-2AB2959766F0}"/>
                </a:ext>
              </a:extLst>
            </p:cNvPr>
            <p:cNvGrpSpPr/>
            <p:nvPr/>
          </p:nvGrpSpPr>
          <p:grpSpPr>
            <a:xfrm>
              <a:off x="222806" y="2985492"/>
              <a:ext cx="648000" cy="648000"/>
              <a:chOff x="3543166" y="3372477"/>
              <a:chExt cx="648000" cy="648000"/>
            </a:xfrm>
          </p:grpSpPr>
          <p:sp>
            <p:nvSpPr>
              <p:cNvPr id="128" name="Elipse 127">
                <a:extLst>
                  <a:ext uri="{FF2B5EF4-FFF2-40B4-BE49-F238E27FC236}">
                    <a16:creationId xmlns:a16="http://schemas.microsoft.com/office/drawing/2014/main" id="{F7EBE22A-1C64-6064-1001-8A90294EE9F1}"/>
                  </a:ext>
                </a:extLst>
              </p:cNvPr>
              <p:cNvSpPr/>
              <p:nvPr/>
            </p:nvSpPr>
            <p:spPr>
              <a:xfrm>
                <a:off x="3543166" y="3372477"/>
                <a:ext cx="648000" cy="64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82" name="Imagem 181">
                <a:extLst>
                  <a:ext uri="{FF2B5EF4-FFF2-40B4-BE49-F238E27FC236}">
                    <a16:creationId xmlns:a16="http://schemas.microsoft.com/office/drawing/2014/main" id="{CAA5237E-3F28-CAF4-36BE-CE97FC676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589714" y="3623646"/>
                <a:ext cx="554905" cy="145663"/>
              </a:xfrm>
              <a:prstGeom prst="rect">
                <a:avLst/>
              </a:prstGeom>
            </p:spPr>
          </p:pic>
        </p:grpSp>
        <p:grpSp>
          <p:nvGrpSpPr>
            <p:cNvPr id="131" name="Agrupar 130">
              <a:extLst>
                <a:ext uri="{FF2B5EF4-FFF2-40B4-BE49-F238E27FC236}">
                  <a16:creationId xmlns:a16="http://schemas.microsoft.com/office/drawing/2014/main" id="{500DF3E3-3C6F-9301-F202-8A3F431CA4F1}"/>
                </a:ext>
              </a:extLst>
            </p:cNvPr>
            <p:cNvGrpSpPr/>
            <p:nvPr/>
          </p:nvGrpSpPr>
          <p:grpSpPr>
            <a:xfrm>
              <a:off x="1939916" y="613382"/>
              <a:ext cx="648000" cy="648000"/>
              <a:chOff x="2467892" y="3807374"/>
              <a:chExt cx="648000" cy="648000"/>
            </a:xfrm>
          </p:grpSpPr>
          <p:sp>
            <p:nvSpPr>
              <p:cNvPr id="130" name="Elipse 129">
                <a:extLst>
                  <a:ext uri="{FF2B5EF4-FFF2-40B4-BE49-F238E27FC236}">
                    <a16:creationId xmlns:a16="http://schemas.microsoft.com/office/drawing/2014/main" id="{6A095D96-BAAA-7E6F-291C-328EEDBF1CDB}"/>
                  </a:ext>
                </a:extLst>
              </p:cNvPr>
              <p:cNvSpPr/>
              <p:nvPr/>
            </p:nvSpPr>
            <p:spPr>
              <a:xfrm>
                <a:off x="2467892" y="3807374"/>
                <a:ext cx="648000" cy="64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170" name="Imagem 169">
                <a:extLst>
                  <a:ext uri="{FF2B5EF4-FFF2-40B4-BE49-F238E27FC236}">
                    <a16:creationId xmlns:a16="http://schemas.microsoft.com/office/drawing/2014/main" id="{0A486A77-DFAE-9E22-7000-A157CFD32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493175" y="4058500"/>
                <a:ext cx="597435" cy="145748"/>
              </a:xfrm>
              <a:prstGeom prst="rect">
                <a:avLst/>
              </a:prstGeom>
            </p:spPr>
          </p:pic>
        </p:grpSp>
      </p:grpSp>
      <p:sp>
        <p:nvSpPr>
          <p:cNvPr id="134" name="Título 1">
            <a:extLst>
              <a:ext uri="{FF2B5EF4-FFF2-40B4-BE49-F238E27FC236}">
                <a16:creationId xmlns:a16="http://schemas.microsoft.com/office/drawing/2014/main" id="{A15435D3-1FEB-F7B7-158D-A8AB0A38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57" y="423661"/>
            <a:ext cx="7202700" cy="442035"/>
          </a:xfrm>
        </p:spPr>
        <p:txBody>
          <a:bodyPr/>
          <a:lstStyle/>
          <a:p>
            <a:r>
              <a:rPr lang="pt-BR" dirty="0"/>
              <a:t>MULTIBANCO</a:t>
            </a:r>
          </a:p>
        </p:txBody>
      </p:sp>
    </p:spTree>
    <p:extLst>
      <p:ext uri="{BB962C8B-B14F-4D97-AF65-F5344CB8AC3E}">
        <p14:creationId xmlns:p14="http://schemas.microsoft.com/office/powerpoint/2010/main" val="9852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4C12641-B7AA-94CA-9F4D-313943E04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363" y="7620"/>
            <a:ext cx="4796209" cy="5143500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DD2B373-8903-A3D9-69DF-8554850427F8}"/>
              </a:ext>
            </a:extLst>
          </p:cNvPr>
          <p:cNvSpPr/>
          <p:nvPr/>
        </p:nvSpPr>
        <p:spPr>
          <a:xfrm flipH="1">
            <a:off x="269402" y="2218593"/>
            <a:ext cx="1440000" cy="360000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Roboto" panose="02000000000000000000" pitchFamily="2" charset="0"/>
                <a:ea typeface="Roboto" panose="02000000000000000000" pitchFamily="2" charset="0"/>
              </a:rPr>
              <a:t>SEM WEKNOW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25526E8E-FCF6-C331-D6FE-7F75B70CC954}"/>
                  </a:ext>
                </a:extLst>
              </p14:cNvPr>
              <p14:cNvContentPartPr/>
              <p14:nvPr/>
            </p14:nvContentPartPr>
            <p14:xfrm rot="19969864" flipV="1">
              <a:off x="601091" y="2610454"/>
              <a:ext cx="695022" cy="68459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25526E8E-FCF6-C331-D6FE-7F75B70CC95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9969864" flipV="1">
                <a:off x="589201" y="2598626"/>
                <a:ext cx="718802" cy="708246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tângulo 4">
            <a:extLst>
              <a:ext uri="{FF2B5EF4-FFF2-40B4-BE49-F238E27FC236}">
                <a16:creationId xmlns:a16="http://schemas.microsoft.com/office/drawing/2014/main" id="{45F45B0C-DB4E-40EE-77D3-D7AFB2183954}"/>
              </a:ext>
            </a:extLst>
          </p:cNvPr>
          <p:cNvSpPr/>
          <p:nvPr/>
        </p:nvSpPr>
        <p:spPr>
          <a:xfrm>
            <a:off x="0" y="-762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oogle Shape;218;p31">
            <a:hlinkClick r:id="rId6" action="ppaction://hlinksldjump"/>
            <a:extLst>
              <a:ext uri="{FF2B5EF4-FFF2-40B4-BE49-F238E27FC236}">
                <a16:creationId xmlns:a16="http://schemas.microsoft.com/office/drawing/2014/main" id="{FD443F32-1819-F372-7D7C-1682247CEA8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t="-9086" b="-11105"/>
          <a:stretch/>
        </p:blipFill>
        <p:spPr>
          <a:xfrm>
            <a:off x="7075689" y="4646642"/>
            <a:ext cx="1079100" cy="29347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ângulo 10">
            <a:hlinkClick r:id="rId6" action="ppaction://hlinksldjump"/>
            <a:extLst>
              <a:ext uri="{FF2B5EF4-FFF2-40B4-BE49-F238E27FC236}">
                <a16:creationId xmlns:a16="http://schemas.microsoft.com/office/drawing/2014/main" id="{0FC8BA79-2843-74AB-F7CB-64148CF807F4}"/>
              </a:ext>
            </a:extLst>
          </p:cNvPr>
          <p:cNvSpPr/>
          <p:nvPr/>
        </p:nvSpPr>
        <p:spPr>
          <a:xfrm>
            <a:off x="0" y="-7620"/>
            <a:ext cx="9144000" cy="5158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DD2B373-8903-A3D9-69DF-8554850427F8}"/>
              </a:ext>
            </a:extLst>
          </p:cNvPr>
          <p:cNvSpPr/>
          <p:nvPr/>
        </p:nvSpPr>
        <p:spPr>
          <a:xfrm flipH="1">
            <a:off x="261731" y="2217779"/>
            <a:ext cx="1440000" cy="360000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Roboto" panose="02000000000000000000" pitchFamily="2" charset="0"/>
                <a:ea typeface="Roboto" panose="02000000000000000000" pitchFamily="2" charset="0"/>
              </a:rPr>
              <a:t>COM WEKNOW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38F174C-45B3-F5EF-A96C-74307456E4D5}"/>
              </a:ext>
            </a:extLst>
          </p:cNvPr>
          <p:cNvGrpSpPr/>
          <p:nvPr/>
        </p:nvGrpSpPr>
        <p:grpSpPr>
          <a:xfrm>
            <a:off x="1730637" y="72738"/>
            <a:ext cx="4896518" cy="5070762"/>
            <a:chOff x="2588516" y="72738"/>
            <a:chExt cx="4896518" cy="5070762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014392EE-3BA6-EB24-BBA9-003C7EAFD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6370"/>
            <a:stretch/>
          </p:blipFill>
          <p:spPr>
            <a:xfrm>
              <a:off x="2690557" y="3413760"/>
              <a:ext cx="4794477" cy="1729740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92D0658E-E261-CD05-7A77-22865B634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8519"/>
            <a:stretch/>
          </p:blipFill>
          <p:spPr>
            <a:xfrm>
              <a:off x="2690557" y="72738"/>
              <a:ext cx="4794477" cy="2133600"/>
            </a:xfrm>
            <a:prstGeom prst="rect">
              <a:avLst/>
            </a:prstGeom>
          </p:spPr>
        </p:pic>
        <p:pic>
          <p:nvPicPr>
            <p:cNvPr id="15" name="Imagem 14" descr="Tela de computador com desenho de personagem&#10;&#10;Descrição gerada automaticamente">
              <a:extLst>
                <a:ext uri="{FF2B5EF4-FFF2-40B4-BE49-F238E27FC236}">
                  <a16:creationId xmlns:a16="http://schemas.microsoft.com/office/drawing/2014/main" id="{7AF9E959-A728-E169-A9DA-F88399BB4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9321"/>
            <a:stretch/>
          </p:blipFill>
          <p:spPr>
            <a:xfrm>
              <a:off x="2588516" y="2189539"/>
              <a:ext cx="1474905" cy="1189937"/>
            </a:xfrm>
            <a:prstGeom prst="rect">
              <a:avLst/>
            </a:prstGeom>
          </p:spPr>
        </p:pic>
        <p:pic>
          <p:nvPicPr>
            <p:cNvPr id="19" name="Imagem 18" descr="Uma imagem contendo homem, segurando, em pé, futebol&#10;&#10;Descrição gerada automaticamente">
              <a:extLst>
                <a:ext uri="{FF2B5EF4-FFF2-40B4-BE49-F238E27FC236}">
                  <a16:creationId xmlns:a16="http://schemas.microsoft.com/office/drawing/2014/main" id="{E20F52D6-221D-0953-2652-11F5F0C79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4939"/>
            <a:stretch/>
          </p:blipFill>
          <p:spPr>
            <a:xfrm>
              <a:off x="5859010" y="2206338"/>
              <a:ext cx="1474905" cy="1254577"/>
            </a:xfrm>
            <a:prstGeom prst="rect">
              <a:avLst/>
            </a:prstGeom>
          </p:spPr>
        </p:pic>
        <p:pic>
          <p:nvPicPr>
            <p:cNvPr id="23" name="Imagem 22" descr="Uma imagem contendo Interface gráfica do usuário&#10;&#10;Descrição gerada automaticamente">
              <a:extLst>
                <a:ext uri="{FF2B5EF4-FFF2-40B4-BE49-F238E27FC236}">
                  <a16:creationId xmlns:a16="http://schemas.microsoft.com/office/drawing/2014/main" id="{EB5201C4-A805-0ECB-DC1B-FC20F8E1C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3677" b="13991"/>
            <a:stretch/>
          </p:blipFill>
          <p:spPr>
            <a:xfrm>
              <a:off x="4159463" y="2189539"/>
              <a:ext cx="1754624" cy="1269154"/>
            </a:xfrm>
            <a:prstGeom prst="rect">
              <a:avLst/>
            </a:prstGeom>
          </p:spPr>
        </p:pic>
      </p:grpSp>
      <p:pic>
        <p:nvPicPr>
          <p:cNvPr id="28" name="Google Shape;218;p31">
            <a:hlinkClick r:id="rId7" action="ppaction://hlinksldjump"/>
            <a:extLst>
              <a:ext uri="{FF2B5EF4-FFF2-40B4-BE49-F238E27FC236}">
                <a16:creationId xmlns:a16="http://schemas.microsoft.com/office/drawing/2014/main" id="{3316E974-BCA2-2931-0102-E273BCE5B99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t="-9086" b="-11105"/>
          <a:stretch/>
        </p:blipFill>
        <p:spPr>
          <a:xfrm>
            <a:off x="7075689" y="4646642"/>
            <a:ext cx="1079100" cy="29347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Tinta 28">
                <a:extLst>
                  <a:ext uri="{FF2B5EF4-FFF2-40B4-BE49-F238E27FC236}">
                    <a16:creationId xmlns:a16="http://schemas.microsoft.com/office/drawing/2014/main" id="{DB20FE3C-394A-4C6B-E6F4-3FA99D7CFB94}"/>
                  </a:ext>
                </a:extLst>
              </p14:cNvPr>
              <p14:cNvContentPartPr/>
              <p14:nvPr/>
            </p14:nvContentPartPr>
            <p14:xfrm rot="19969864" flipV="1">
              <a:off x="597746" y="2608258"/>
              <a:ext cx="695022" cy="684590"/>
            </p14:xfrm>
          </p:contentPart>
        </mc:Choice>
        <mc:Fallback xmlns="">
          <p:pic>
            <p:nvPicPr>
              <p:cNvPr id="29" name="Tinta 28">
                <a:extLst>
                  <a:ext uri="{FF2B5EF4-FFF2-40B4-BE49-F238E27FC236}">
                    <a16:creationId xmlns:a16="http://schemas.microsoft.com/office/drawing/2014/main" id="{DB20FE3C-394A-4C6B-E6F4-3FA99D7CFB9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rot="19969864" flipV="1">
                <a:off x="585856" y="2596430"/>
                <a:ext cx="718802" cy="708246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Retângulo 29">
            <a:hlinkClick r:id="rId7" action="ppaction://hlinksldjump"/>
            <a:extLst>
              <a:ext uri="{FF2B5EF4-FFF2-40B4-BE49-F238E27FC236}">
                <a16:creationId xmlns:a16="http://schemas.microsoft.com/office/drawing/2014/main" id="{3C5A7F60-75E3-5486-F5A4-D7FD750680D8}"/>
              </a:ext>
            </a:extLst>
          </p:cNvPr>
          <p:cNvSpPr/>
          <p:nvPr/>
        </p:nvSpPr>
        <p:spPr>
          <a:xfrm>
            <a:off x="0" y="-7620"/>
            <a:ext cx="9144000" cy="5158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840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4200572" y="1978737"/>
            <a:ext cx="46005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Nome e Sobrenome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2"/>
          </p:nvPr>
        </p:nvSpPr>
        <p:spPr>
          <a:xfrm>
            <a:off x="4200508" y="2374125"/>
            <a:ext cx="46005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72F2E"/>
              </a:buClr>
              <a:buSzPts val="960"/>
              <a:buFont typeface="Arial"/>
              <a:buNone/>
            </a:pPr>
            <a:r>
              <a:rPr lang="pt-BR" sz="1400" dirty="0">
                <a:solidFill>
                  <a:srgbClr val="00CDCD"/>
                </a:solidFill>
                <a:latin typeface="Roboto Medium"/>
                <a:ea typeface="Roboto Medium"/>
                <a:cs typeface="Roboto Medium"/>
                <a:sym typeface="Roboto Medium"/>
              </a:rPr>
              <a:t>Descrição do seu cargo</a:t>
            </a:r>
            <a:endParaRPr sz="1400" dirty="0">
              <a:solidFill>
                <a:srgbClr val="00CDCD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4572001" y="3086339"/>
            <a:ext cx="1388533" cy="25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72F2E"/>
              </a:buClr>
              <a:buSzPts val="800"/>
              <a:buFont typeface="Arial"/>
              <a:buNone/>
            </a:pPr>
            <a:r>
              <a:rPr lang="pt-BR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000" b="1" dirty="0"/>
              <a:t>00</a:t>
            </a:r>
            <a:r>
              <a:rPr lang="pt-BR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9 0000-0000</a:t>
            </a:r>
            <a:endParaRPr sz="1000" b="1" i="0" u="none" strike="noStrike" cap="none" dirty="0">
              <a:solidFill>
                <a:srgbClr val="1F31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4572000" y="3549211"/>
            <a:ext cx="3174929" cy="25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72F2E"/>
              </a:buClr>
              <a:buSzPts val="800"/>
              <a:buFont typeface="Arial"/>
              <a:buNone/>
            </a:pPr>
            <a:r>
              <a:rPr lang="pt-BR" sz="1000" b="1" dirty="0"/>
              <a:t>nome</a:t>
            </a:r>
            <a:r>
              <a:rPr lang="pt-BR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@empresa.com.br</a:t>
            </a:r>
            <a:endParaRPr sz="1000" b="1" i="0" u="none" strike="noStrike" cap="none" dirty="0">
              <a:solidFill>
                <a:srgbClr val="1F31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33;p20">
            <a:extLst>
              <a:ext uri="{FF2B5EF4-FFF2-40B4-BE49-F238E27FC236}">
                <a16:creationId xmlns:a16="http://schemas.microsoft.com/office/drawing/2014/main" id="{B0F8F04D-E131-F420-C031-2B03294299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0508" y="3070525"/>
            <a:ext cx="288000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5;p20">
            <a:extLst>
              <a:ext uri="{FF2B5EF4-FFF2-40B4-BE49-F238E27FC236}">
                <a16:creationId xmlns:a16="http://schemas.microsoft.com/office/drawing/2014/main" id="{4BC7BC30-B95E-D666-B05B-9A1AAF81F8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0508" y="3517583"/>
            <a:ext cx="28800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544195A-91C2-6231-1CE6-EBF1622F9DB1}"/>
              </a:ext>
            </a:extLst>
          </p:cNvPr>
          <p:cNvSpPr>
            <a:spLocks noGrp="1"/>
          </p:cNvSpPr>
          <p:nvPr>
            <p:ph type="pic" idx="3"/>
          </p:nvPr>
        </p:nvSpPr>
        <p:spPr/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ctrTitle"/>
          </p:nvPr>
        </p:nvSpPr>
        <p:spPr>
          <a:xfrm>
            <a:off x="311708" y="1535425"/>
            <a:ext cx="8520600" cy="6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pt-BR" dirty="0"/>
              <a:t>A WEKNOW E SEUS RESULTADOS</a:t>
            </a:r>
          </a:p>
        </p:txBody>
      </p:sp>
      <p:sp>
        <p:nvSpPr>
          <p:cNvPr id="123" name="Google Shape;123;p19"/>
          <p:cNvSpPr txBox="1">
            <a:spLocks noGrp="1"/>
          </p:cNvSpPr>
          <p:nvPr>
            <p:ph type="subTitle" idx="1"/>
          </p:nvPr>
        </p:nvSpPr>
        <p:spPr>
          <a:xfrm>
            <a:off x="311700" y="2571741"/>
            <a:ext cx="8520600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dirty="0"/>
              <a:t>Sua aliada para decisões seguras!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D889AE7-E756-E97B-1199-6A2E6BC6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285" y="876978"/>
            <a:ext cx="3702754" cy="370275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42D2227-EC35-C6D6-D10D-AE7B3AD73622}"/>
              </a:ext>
            </a:extLst>
          </p:cNvPr>
          <p:cNvSpPr txBox="1"/>
          <p:nvPr/>
        </p:nvSpPr>
        <p:spPr>
          <a:xfrm>
            <a:off x="616555" y="2104149"/>
            <a:ext cx="3424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A Weknow foi premiada em </a:t>
            </a:r>
          </a:p>
          <a:p>
            <a:pPr algn="ctr"/>
            <a:r>
              <a:rPr lang="pt-BR" sz="1800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OPEN INNOVATION HEALTHTECH </a:t>
            </a:r>
          </a:p>
          <a:p>
            <a:pPr algn="ctr"/>
            <a:r>
              <a:rPr lang="pt-BR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número 1 do Brasil </a:t>
            </a:r>
          </a:p>
          <a:p>
            <a:pPr algn="ctr"/>
            <a:r>
              <a:rPr lang="pt-BR" sz="1800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e ficou em </a:t>
            </a:r>
            <a:r>
              <a:rPr lang="pt-BR" sz="18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 panose="02000506030000020004" pitchFamily="50" charset="0"/>
                <a:ea typeface="Roboto" panose="02000000000000000000" pitchFamily="2" charset="0"/>
              </a:rPr>
              <a:t>14º entre mais de 3.000 STARTUPS</a:t>
            </a:r>
            <a:r>
              <a:rPr lang="pt-BR" sz="1800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do país!!!</a:t>
            </a:r>
          </a:p>
        </p:txBody>
      </p:sp>
    </p:spTree>
    <p:extLst>
      <p:ext uri="{BB962C8B-B14F-4D97-AF65-F5344CB8AC3E}">
        <p14:creationId xmlns:p14="http://schemas.microsoft.com/office/powerpoint/2010/main" val="243006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9;p13">
            <a:extLst>
              <a:ext uri="{FF2B5EF4-FFF2-40B4-BE49-F238E27FC236}">
                <a16:creationId xmlns:a16="http://schemas.microsoft.com/office/drawing/2014/main" id="{265F5696-CB78-68A3-457C-8180730190D5}"/>
              </a:ext>
            </a:extLst>
          </p:cNvPr>
          <p:cNvSpPr/>
          <p:nvPr/>
        </p:nvSpPr>
        <p:spPr>
          <a:xfrm>
            <a:off x="-77500" y="224100"/>
            <a:ext cx="1195500" cy="88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88;p27">
            <a:extLst>
              <a:ext uri="{FF2B5EF4-FFF2-40B4-BE49-F238E27FC236}">
                <a16:creationId xmlns:a16="http://schemas.microsoft.com/office/drawing/2014/main" id="{0CB29DAE-4387-809D-F920-60649A912E3B}"/>
              </a:ext>
            </a:extLst>
          </p:cNvPr>
          <p:cNvSpPr txBox="1">
            <a:spLocks/>
          </p:cNvSpPr>
          <p:nvPr/>
        </p:nvSpPr>
        <p:spPr>
          <a:xfrm>
            <a:off x="351180" y="811049"/>
            <a:ext cx="2547141" cy="1365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800"/>
            </a:pPr>
            <a:r>
              <a:rPr lang="pt-BR" sz="2800" dirty="0">
                <a:solidFill>
                  <a:srgbClr val="353542"/>
                </a:solidFill>
                <a:latin typeface="Proxima Nova Extrabold" panose="020B0604020202020204" charset="0"/>
              </a:rPr>
              <a:t>A WEKNOW HEALTHTECH HOJE...</a:t>
            </a:r>
          </a:p>
        </p:txBody>
      </p:sp>
      <p:pic>
        <p:nvPicPr>
          <p:cNvPr id="2" name="Google Shape;218;p31">
            <a:extLst>
              <a:ext uri="{FF2B5EF4-FFF2-40B4-BE49-F238E27FC236}">
                <a16:creationId xmlns:a16="http://schemas.microsoft.com/office/drawing/2014/main" id="{FCE38946-C2F8-464B-72CF-F00DB8CCB9D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-9086" b="-11105"/>
          <a:stretch/>
        </p:blipFill>
        <p:spPr>
          <a:xfrm>
            <a:off x="163401" y="4758047"/>
            <a:ext cx="1079100" cy="29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999BC3F-CC70-9F0E-67D9-91AAAFB3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811" y="0"/>
            <a:ext cx="4877189" cy="5143500"/>
          </a:xfrm>
          <a:prstGeom prst="rect">
            <a:avLst/>
          </a:prstGeom>
        </p:spPr>
      </p:pic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BD0DAA35-27DF-471D-DCA6-EBB00BA7C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810" y="0"/>
            <a:ext cx="4877189" cy="5143500"/>
          </a:xfrm>
          <a:prstGeom prst="rect">
            <a:avLst/>
          </a:prstGeom>
        </p:spPr>
      </p:pic>
      <p:sp>
        <p:nvSpPr>
          <p:cNvPr id="9" name="CaixaDeTexto 8">
            <a:hlinkClick r:id="rId6"/>
            <a:extLst>
              <a:ext uri="{FF2B5EF4-FFF2-40B4-BE49-F238E27FC236}">
                <a16:creationId xmlns:a16="http://schemas.microsoft.com/office/drawing/2014/main" id="{EA193A41-7AD3-CFE6-159F-F7EFCA470181}"/>
              </a:ext>
            </a:extLst>
          </p:cNvPr>
          <p:cNvSpPr txBox="1"/>
          <p:nvPr/>
        </p:nvSpPr>
        <p:spPr>
          <a:xfrm>
            <a:off x="351180" y="3092803"/>
            <a:ext cx="2844000" cy="310150"/>
          </a:xfrm>
          <a:prstGeom prst="rect">
            <a:avLst/>
          </a:prstGeom>
          <a:solidFill>
            <a:srgbClr val="3366CC"/>
          </a:solidFill>
        </p:spPr>
        <p:txBody>
          <a:bodyPr wrap="square" anchor="ctr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1400" b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ABRANGÊNCIA E CRESCIMENTO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E605F0B-9B0E-94D7-4254-3766B9BFE608}"/>
              </a:ext>
            </a:extLst>
          </p:cNvPr>
          <p:cNvSpPr txBox="1"/>
          <p:nvPr/>
        </p:nvSpPr>
        <p:spPr>
          <a:xfrm>
            <a:off x="351180" y="3643365"/>
            <a:ext cx="2628000" cy="310150"/>
          </a:xfrm>
          <a:prstGeom prst="rect">
            <a:avLst/>
          </a:prstGeom>
          <a:solidFill>
            <a:srgbClr val="30A7E2"/>
          </a:solidFill>
        </p:spPr>
        <p:txBody>
          <a:bodyPr wrap="square" anchor="ctr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1400" b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+  DE 3500 USUÁRIOS ATIVOS</a:t>
            </a:r>
          </a:p>
        </p:txBody>
      </p:sp>
      <p:sp>
        <p:nvSpPr>
          <p:cNvPr id="13" name="CaixaDeTexto 12">
            <a:hlinkClick r:id="rId7"/>
            <a:extLst>
              <a:ext uri="{FF2B5EF4-FFF2-40B4-BE49-F238E27FC236}">
                <a16:creationId xmlns:a16="http://schemas.microsoft.com/office/drawing/2014/main" id="{92731D0A-0E90-2B2B-7F5B-17C442B7F00A}"/>
              </a:ext>
            </a:extLst>
          </p:cNvPr>
          <p:cNvSpPr txBox="1"/>
          <p:nvPr/>
        </p:nvSpPr>
        <p:spPr>
          <a:xfrm>
            <a:off x="351180" y="2553348"/>
            <a:ext cx="2952000" cy="310150"/>
          </a:xfrm>
          <a:prstGeom prst="rect">
            <a:avLst/>
          </a:prstGeom>
          <a:solidFill>
            <a:srgbClr val="5ADBDB"/>
          </a:solidFill>
        </p:spPr>
        <p:txBody>
          <a:bodyPr wrap="square" anchor="ctr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1400" b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CLIENTES LÍDERES NO MERCADO</a:t>
            </a:r>
          </a:p>
        </p:txBody>
      </p:sp>
    </p:spTree>
    <p:extLst>
      <p:ext uri="{BB962C8B-B14F-4D97-AF65-F5344CB8AC3E}">
        <p14:creationId xmlns:p14="http://schemas.microsoft.com/office/powerpoint/2010/main" val="344430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0;p27">
            <a:extLst>
              <a:ext uri="{FF2B5EF4-FFF2-40B4-BE49-F238E27FC236}">
                <a16:creationId xmlns:a16="http://schemas.microsoft.com/office/drawing/2014/main" id="{1F256CD8-DFB2-F425-CE35-6F78D5D1C8B6}"/>
              </a:ext>
            </a:extLst>
          </p:cNvPr>
          <p:cNvSpPr txBox="1">
            <a:spLocks/>
          </p:cNvSpPr>
          <p:nvPr/>
        </p:nvSpPr>
        <p:spPr>
          <a:xfrm>
            <a:off x="462767" y="1708718"/>
            <a:ext cx="3978320" cy="233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90794" indent="-171450">
              <a:lnSpc>
                <a:spcPct val="150000"/>
              </a:lnSpc>
              <a:buClr>
                <a:schemeClr val="accent3"/>
              </a:buClr>
              <a:buSzPts val="118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190794" indent="-171450">
              <a:lnSpc>
                <a:spcPct val="150000"/>
              </a:lnSpc>
              <a:buClr>
                <a:schemeClr val="accent3"/>
              </a:buClr>
              <a:buSzPts val="118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190794" indent="-171450">
              <a:lnSpc>
                <a:spcPct val="150000"/>
              </a:lnSpc>
              <a:buClr>
                <a:schemeClr val="accent3"/>
              </a:buClr>
              <a:buSzPts val="118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190794" indent="-171450">
              <a:lnSpc>
                <a:spcPct val="150000"/>
              </a:lnSpc>
              <a:buClr>
                <a:schemeClr val="accent3"/>
              </a:buClr>
              <a:buSzPts val="118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190794" indent="-171450">
              <a:lnSpc>
                <a:spcPct val="150000"/>
              </a:lnSpc>
              <a:buClr>
                <a:schemeClr val="accent3"/>
              </a:buClr>
              <a:buSzPts val="118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190794" indent="-171450">
              <a:lnSpc>
                <a:spcPct val="150000"/>
              </a:lnSpc>
              <a:buClr>
                <a:schemeClr val="accent3"/>
              </a:buClr>
              <a:buSzPts val="118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190794" indent="-171450">
              <a:lnSpc>
                <a:spcPct val="150000"/>
              </a:lnSpc>
              <a:buClr>
                <a:schemeClr val="accent3"/>
              </a:buClr>
              <a:buSzPts val="118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190794" indent="-171450">
              <a:lnSpc>
                <a:spcPct val="150000"/>
              </a:lnSpc>
              <a:buClr>
                <a:schemeClr val="accent3"/>
              </a:buClr>
              <a:buSzPts val="118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3BD7616-1517-2623-DF52-F93BB1F3A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427" y="1708718"/>
            <a:ext cx="4500400" cy="2428249"/>
          </a:xfrm>
          <a:prstGeom prst="rect">
            <a:avLst/>
          </a:prstGeom>
        </p:spPr>
      </p:pic>
      <p:sp>
        <p:nvSpPr>
          <p:cNvPr id="171" name="Google Shape;171;p25"/>
          <p:cNvSpPr txBox="1">
            <a:spLocks noGrp="1"/>
          </p:cNvSpPr>
          <p:nvPr>
            <p:ph type="title"/>
          </p:nvPr>
        </p:nvSpPr>
        <p:spPr>
          <a:xfrm>
            <a:off x="480224" y="927605"/>
            <a:ext cx="4091776" cy="34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1800" dirty="0"/>
              <a:t>NOSSA SOLUÇÃO E DIFERENCIAIS</a:t>
            </a:r>
            <a:endParaRPr sz="1800" dirty="0"/>
          </a:p>
        </p:txBody>
      </p:sp>
      <p:sp>
        <p:nvSpPr>
          <p:cNvPr id="4" name="Google Shape;190;p27">
            <a:extLst>
              <a:ext uri="{FF2B5EF4-FFF2-40B4-BE49-F238E27FC236}">
                <a16:creationId xmlns:a16="http://schemas.microsoft.com/office/drawing/2014/main" id="{A1545839-C51E-017E-CE5D-8FEEA6D5E8EA}"/>
              </a:ext>
            </a:extLst>
          </p:cNvPr>
          <p:cNvSpPr txBox="1">
            <a:spLocks/>
          </p:cNvSpPr>
          <p:nvPr/>
        </p:nvSpPr>
        <p:spPr>
          <a:xfrm>
            <a:off x="462768" y="1708718"/>
            <a:ext cx="4091776" cy="233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90794" indent="-171450">
              <a:lnSpc>
                <a:spcPct val="150000"/>
              </a:lnSpc>
              <a:buClr>
                <a:schemeClr val="accent3"/>
              </a:buClr>
              <a:buSzPts val="1180"/>
              <a:buFont typeface="Arial" panose="020B0604020202020204" pitchFamily="34" charset="0"/>
              <a:buChar char="•"/>
            </a:pPr>
            <a:r>
              <a:rPr lang="pt-BR" sz="1200" dirty="0">
                <a:latin typeface="Roboto" panose="02000000000000000000" pitchFamily="2" charset="0"/>
                <a:ea typeface="Roboto" panose="02000000000000000000" pitchFamily="2" charset="0"/>
              </a:rPr>
              <a:t>Agilidade na implantação;</a:t>
            </a:r>
          </a:p>
          <a:p>
            <a:pPr marL="190794" indent="-171450">
              <a:lnSpc>
                <a:spcPct val="150000"/>
              </a:lnSpc>
              <a:buClr>
                <a:schemeClr val="accent3"/>
              </a:buClr>
              <a:buSzPts val="1180"/>
              <a:buFont typeface="Arial" panose="020B0604020202020204" pitchFamily="34" charset="0"/>
              <a:buChar char="•"/>
            </a:pPr>
            <a:r>
              <a:rPr lang="pt-BR" sz="1200" dirty="0">
                <a:latin typeface="Roboto" panose="02000000000000000000" pitchFamily="2" charset="0"/>
                <a:ea typeface="Roboto" panose="02000000000000000000" pitchFamily="2" charset="0"/>
              </a:rPr>
              <a:t>Competitividade financeira;</a:t>
            </a:r>
          </a:p>
          <a:p>
            <a:pPr marL="190794" indent="-171450">
              <a:lnSpc>
                <a:spcPct val="150000"/>
              </a:lnSpc>
              <a:buClr>
                <a:schemeClr val="accent3"/>
              </a:buClr>
              <a:buSzPts val="1180"/>
              <a:buFont typeface="Arial" panose="020B0604020202020204" pitchFamily="34" charset="0"/>
              <a:buChar char="•"/>
            </a:pPr>
            <a:r>
              <a:rPr lang="pt-BR" sz="1200" dirty="0">
                <a:latin typeface="Roboto" panose="02000000000000000000" pitchFamily="2" charset="0"/>
                <a:ea typeface="Roboto" panose="02000000000000000000" pitchFamily="2" charset="0"/>
              </a:rPr>
              <a:t>Resultados imediatos;</a:t>
            </a:r>
          </a:p>
          <a:p>
            <a:pPr marL="190794" indent="-171450">
              <a:lnSpc>
                <a:spcPct val="150000"/>
              </a:lnSpc>
              <a:buClr>
                <a:schemeClr val="accent3"/>
              </a:buClr>
              <a:buSzPts val="1180"/>
              <a:buFont typeface="Arial" panose="020B0604020202020204" pitchFamily="34" charset="0"/>
              <a:buChar char="•"/>
            </a:pPr>
            <a:r>
              <a:rPr lang="pt-BR" sz="1200" dirty="0">
                <a:latin typeface="Roboto" panose="02000000000000000000" pitchFamily="2" charset="0"/>
                <a:ea typeface="Roboto" panose="02000000000000000000" pitchFamily="2" charset="0"/>
              </a:rPr>
              <a:t>Serviços especializados em saúde;</a:t>
            </a:r>
          </a:p>
          <a:p>
            <a:pPr marL="190794" indent="-171450">
              <a:lnSpc>
                <a:spcPct val="150000"/>
              </a:lnSpc>
              <a:buClr>
                <a:schemeClr val="accent3"/>
              </a:buClr>
              <a:buSzPts val="1180"/>
              <a:buFont typeface="Arial" panose="020B0604020202020204" pitchFamily="34" charset="0"/>
              <a:buChar char="•"/>
            </a:pPr>
            <a:r>
              <a:rPr lang="pt-BR" sz="1200" dirty="0">
                <a:latin typeface="Roboto" panose="02000000000000000000" pitchFamily="2" charset="0"/>
                <a:ea typeface="Roboto" panose="02000000000000000000" pitchFamily="2" charset="0"/>
              </a:rPr>
              <a:t>Treinamentos online e acessíveis;</a:t>
            </a:r>
          </a:p>
          <a:p>
            <a:pPr marL="190794" indent="-171450">
              <a:lnSpc>
                <a:spcPct val="150000"/>
              </a:lnSpc>
              <a:buClr>
                <a:schemeClr val="accent3"/>
              </a:buClr>
              <a:buSzPts val="1180"/>
              <a:buFont typeface="Arial" panose="020B0604020202020204" pitchFamily="34" charset="0"/>
              <a:buChar char="•"/>
            </a:pPr>
            <a:r>
              <a:rPr lang="pt-BR" sz="1200" dirty="0">
                <a:latin typeface="Roboto" panose="02000000000000000000" pitchFamily="2" charset="0"/>
                <a:ea typeface="Roboto" panose="02000000000000000000" pitchFamily="2" charset="0"/>
              </a:rPr>
              <a:t>Sistema responsivo web e mobile;</a:t>
            </a:r>
          </a:p>
          <a:p>
            <a:pPr marL="190794" indent="-171450">
              <a:lnSpc>
                <a:spcPct val="150000"/>
              </a:lnSpc>
              <a:buClr>
                <a:schemeClr val="accent3"/>
              </a:buClr>
              <a:buSzPts val="1180"/>
              <a:buFont typeface="Arial" panose="020B0604020202020204" pitchFamily="34" charset="0"/>
              <a:buChar char="•"/>
            </a:pPr>
            <a:r>
              <a:rPr lang="pt-BR" sz="1200" dirty="0">
                <a:latin typeface="Roboto" panose="02000000000000000000" pitchFamily="2" charset="0"/>
                <a:ea typeface="Roboto" panose="02000000000000000000" pitchFamily="2" charset="0"/>
              </a:rPr>
              <a:t>Inteligência ativa e proativa com alertas e automações;</a:t>
            </a:r>
          </a:p>
          <a:p>
            <a:pPr marL="190794" indent="-171450">
              <a:lnSpc>
                <a:spcPct val="150000"/>
              </a:lnSpc>
              <a:buClr>
                <a:schemeClr val="accent3"/>
              </a:buClr>
              <a:buSzPts val="1180"/>
              <a:buFont typeface="Arial" panose="020B0604020202020204" pitchFamily="34" charset="0"/>
              <a:buChar char="•"/>
            </a:pPr>
            <a:r>
              <a:rPr lang="pt-BR" sz="1200" dirty="0">
                <a:latin typeface="Roboto" panose="02000000000000000000" pitchFamily="2" charset="0"/>
                <a:ea typeface="Roboto" panose="02000000000000000000" pitchFamily="2" charset="0"/>
              </a:rPr>
              <a:t>Centralização de dados e sistemas.</a:t>
            </a:r>
          </a:p>
        </p:txBody>
      </p:sp>
      <p:sp>
        <p:nvSpPr>
          <p:cNvPr id="16" name="Retângulo: Cantos Superiores Arredondados 15">
            <a:hlinkClick r:id="rId4" action="ppaction://hlinksldjump"/>
            <a:extLst>
              <a:ext uri="{FF2B5EF4-FFF2-40B4-BE49-F238E27FC236}">
                <a16:creationId xmlns:a16="http://schemas.microsoft.com/office/drawing/2014/main" id="{2E2DF936-1E35-7D03-5144-7A46E69A61E0}"/>
              </a:ext>
            </a:extLst>
          </p:cNvPr>
          <p:cNvSpPr/>
          <p:nvPr/>
        </p:nvSpPr>
        <p:spPr>
          <a:xfrm rot="16200000">
            <a:off x="6011959" y="2792903"/>
            <a:ext cx="307778" cy="1222814"/>
          </a:xfrm>
          <a:prstGeom prst="round2Same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t-BR" sz="1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SEM WEKNOW</a:t>
            </a:r>
          </a:p>
        </p:txBody>
      </p:sp>
      <p:sp>
        <p:nvSpPr>
          <p:cNvPr id="17" name="Retângulo: Cantos Superiores Arredondados 16">
            <a:hlinkClick r:id="rId5" action="ppaction://hlinksldjump"/>
            <a:extLst>
              <a:ext uri="{FF2B5EF4-FFF2-40B4-BE49-F238E27FC236}">
                <a16:creationId xmlns:a16="http://schemas.microsoft.com/office/drawing/2014/main" id="{8742AE44-6B3A-FC40-195B-74130FD9D788}"/>
              </a:ext>
            </a:extLst>
          </p:cNvPr>
          <p:cNvSpPr/>
          <p:nvPr/>
        </p:nvSpPr>
        <p:spPr>
          <a:xfrm rot="5400000" flipH="1">
            <a:off x="7247401" y="2792903"/>
            <a:ext cx="307778" cy="1222814"/>
          </a:xfrm>
          <a:prstGeom prst="round2Same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1200" b="1" dirty="0">
                <a:latin typeface="Roboto" panose="02000000000000000000" pitchFamily="2" charset="0"/>
                <a:ea typeface="Roboto" panose="02000000000000000000" pitchFamily="2" charset="0"/>
              </a:rPr>
              <a:t>COM WEKNOW</a:t>
            </a:r>
          </a:p>
        </p:txBody>
      </p:sp>
      <p:sp>
        <p:nvSpPr>
          <p:cNvPr id="31" name="CaixaDeTexto 30">
            <a:hlinkClick r:id="rId6" action="ppaction://hlinksldjump"/>
            <a:extLst>
              <a:ext uri="{FF2B5EF4-FFF2-40B4-BE49-F238E27FC236}">
                <a16:creationId xmlns:a16="http://schemas.microsoft.com/office/drawing/2014/main" id="{9304ECC2-021E-69AC-BE71-E857AE78DA82}"/>
              </a:ext>
            </a:extLst>
          </p:cNvPr>
          <p:cNvSpPr txBox="1"/>
          <p:nvPr/>
        </p:nvSpPr>
        <p:spPr>
          <a:xfrm>
            <a:off x="5858627" y="2262839"/>
            <a:ext cx="1800000" cy="310150"/>
          </a:xfrm>
          <a:prstGeom prst="rect">
            <a:avLst/>
          </a:prstGeom>
          <a:solidFill>
            <a:srgbClr val="30A7E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pt-BR" sz="1400" b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MULTIBANCO</a:t>
            </a:r>
          </a:p>
        </p:txBody>
      </p:sp>
      <p:sp>
        <p:nvSpPr>
          <p:cNvPr id="160" name="CaixaDeTexto 159">
            <a:hlinkClick r:id="rId7" action="ppaction://hlinksldjump"/>
            <a:extLst>
              <a:ext uri="{FF2B5EF4-FFF2-40B4-BE49-F238E27FC236}">
                <a16:creationId xmlns:a16="http://schemas.microsoft.com/office/drawing/2014/main" id="{1847AAD7-31C0-B095-4A49-61D8BE8E5387}"/>
              </a:ext>
            </a:extLst>
          </p:cNvPr>
          <p:cNvSpPr txBox="1"/>
          <p:nvPr/>
        </p:nvSpPr>
        <p:spPr>
          <a:xfrm>
            <a:off x="5858627" y="2666294"/>
            <a:ext cx="1800000" cy="310150"/>
          </a:xfrm>
          <a:prstGeom prst="rect">
            <a:avLst/>
          </a:prstGeom>
          <a:solidFill>
            <a:srgbClr val="3366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pt-BR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DIVERSOS ERP’S</a:t>
            </a:r>
            <a:endParaRPr lang="pt-BR" sz="1400" b="1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218;p31">
            <a:hlinkClick r:id="rId8" action="ppaction://hlinksldjump"/>
            <a:extLst>
              <a:ext uri="{FF2B5EF4-FFF2-40B4-BE49-F238E27FC236}">
                <a16:creationId xmlns:a16="http://schemas.microsoft.com/office/drawing/2014/main" id="{32BE79E8-BD91-AF1E-CC86-90F999B23C9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 t="-9086" b="-11105"/>
          <a:stretch/>
        </p:blipFill>
        <p:spPr>
          <a:xfrm>
            <a:off x="6990393" y="4564484"/>
            <a:ext cx="1079100" cy="293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8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ctrTitle"/>
          </p:nvPr>
        </p:nvSpPr>
        <p:spPr>
          <a:xfrm>
            <a:off x="311708" y="1535425"/>
            <a:ext cx="8520600" cy="6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pt-BR" dirty="0"/>
              <a:t>A SUA JORNADA COM A WEKNOW</a:t>
            </a:r>
          </a:p>
        </p:txBody>
      </p:sp>
      <p:sp>
        <p:nvSpPr>
          <p:cNvPr id="123" name="Google Shape;123;p19"/>
          <p:cNvSpPr txBox="1">
            <a:spLocks noGrp="1"/>
          </p:cNvSpPr>
          <p:nvPr>
            <p:ph type="subTitle" idx="1"/>
          </p:nvPr>
        </p:nvSpPr>
        <p:spPr>
          <a:xfrm>
            <a:off x="311700" y="2571741"/>
            <a:ext cx="8520600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dirty="0"/>
              <a:t>Sua aliada para decisões seguras!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97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247976-A1BE-2E60-E67D-ACC7372D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50" y="579550"/>
            <a:ext cx="6305700" cy="442035"/>
          </a:xfrm>
        </p:spPr>
        <p:txBody>
          <a:bodyPr/>
          <a:lstStyle/>
          <a:p>
            <a:r>
              <a:rPr lang="pt-BR" dirty="0"/>
              <a:t>A SUA JORNADA COM A WEKNOW</a:t>
            </a:r>
          </a:p>
        </p:txBody>
      </p: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A5C14487-2652-B8B8-1A6C-1472EE1DC06D}"/>
              </a:ext>
            </a:extLst>
          </p:cNvPr>
          <p:cNvGrpSpPr/>
          <p:nvPr/>
        </p:nvGrpSpPr>
        <p:grpSpPr>
          <a:xfrm>
            <a:off x="2663999" y="2495246"/>
            <a:ext cx="1908001" cy="1800000"/>
            <a:chOff x="2663999" y="2495246"/>
            <a:chExt cx="1908001" cy="1800000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8ABA4B1B-7FEC-43E4-1A27-A2160E75591A}"/>
                </a:ext>
              </a:extLst>
            </p:cNvPr>
            <p:cNvGrpSpPr/>
            <p:nvPr/>
          </p:nvGrpSpPr>
          <p:grpSpPr>
            <a:xfrm>
              <a:off x="2664000" y="2495246"/>
              <a:ext cx="1908000" cy="1800000"/>
              <a:chOff x="2439069" y="2757016"/>
              <a:chExt cx="1712700" cy="1079977"/>
            </a:xfrm>
          </p:grpSpPr>
          <p:sp>
            <p:nvSpPr>
              <p:cNvPr id="14" name="Google Shape;375;p30">
                <a:extLst>
                  <a:ext uri="{FF2B5EF4-FFF2-40B4-BE49-F238E27FC236}">
                    <a16:creationId xmlns:a16="http://schemas.microsoft.com/office/drawing/2014/main" id="{6BB02678-6D61-BFFD-2539-4F75FBB4C31A}"/>
                  </a:ext>
                </a:extLst>
              </p:cNvPr>
              <p:cNvSpPr/>
              <p:nvPr/>
            </p:nvSpPr>
            <p:spPr>
              <a:xfrm>
                <a:off x="3007269" y="2757016"/>
                <a:ext cx="576301" cy="338778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73;p30">
                <a:extLst>
                  <a:ext uri="{FF2B5EF4-FFF2-40B4-BE49-F238E27FC236}">
                    <a16:creationId xmlns:a16="http://schemas.microsoft.com/office/drawing/2014/main" id="{49ED28D6-5A5A-B0B6-2302-CF8232695825}"/>
                  </a:ext>
                </a:extLst>
              </p:cNvPr>
              <p:cNvSpPr/>
              <p:nvPr/>
            </p:nvSpPr>
            <p:spPr>
              <a:xfrm>
                <a:off x="2439069" y="2834830"/>
                <a:ext cx="1712700" cy="1002163"/>
              </a:xfrm>
              <a:prstGeom prst="roundRect">
                <a:avLst>
                  <a:gd name="adj" fmla="val 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Retângulo: Cantos Arredondados 4">
              <a:extLst>
                <a:ext uri="{FF2B5EF4-FFF2-40B4-BE49-F238E27FC236}">
                  <a16:creationId xmlns:a16="http://schemas.microsoft.com/office/drawing/2014/main" id="{EFE36D74-C989-578D-56F3-208334146458}"/>
                </a:ext>
              </a:extLst>
            </p:cNvPr>
            <p:cNvSpPr txBox="1"/>
            <p:nvPr/>
          </p:nvSpPr>
          <p:spPr>
            <a:xfrm>
              <a:off x="2663999" y="2644022"/>
              <a:ext cx="1908000" cy="1651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228600" indent="-228600">
                <a:buClr>
                  <a:srgbClr val="2B2E35"/>
                </a:buClr>
                <a:buFont typeface="+mj-lt"/>
                <a:buAutoNum type="arabicPeriod"/>
                <a:defRPr sz="800">
                  <a:solidFill>
                    <a:schemeClr val="tx1">
                      <a:lumMod val="50000"/>
                    </a:schemeClr>
                  </a:solidFill>
                  <a:latin typeface="IBM Plex Sans" panose="020B060402020202020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72000" indent="-72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dirty="0"/>
                <a:t>Especialistas prontos para resolver suas dificuldades.</a:t>
              </a:r>
            </a:p>
            <a:p>
              <a:pPr marL="72000" indent="-72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dirty="0"/>
                <a:t>Respostas para seus chamados, organização para priorizar.</a:t>
              </a:r>
            </a:p>
            <a:p>
              <a:pPr marL="72000" indent="-72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dirty="0"/>
                <a:t>Acesso a amplo conteúdo de FAQ.</a:t>
              </a:r>
            </a:p>
            <a:p>
              <a:pPr marL="72000" indent="-720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dirty="0"/>
                <a:t>Acompanhamento dos resultados do trabalho com pesquisas de satisfação constantes.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CC85481-99A3-49FC-8F1D-FD7556108C9C}"/>
              </a:ext>
            </a:extLst>
          </p:cNvPr>
          <p:cNvGrpSpPr/>
          <p:nvPr/>
        </p:nvGrpSpPr>
        <p:grpSpPr>
          <a:xfrm>
            <a:off x="2315921" y="1480005"/>
            <a:ext cx="2066008" cy="954285"/>
            <a:chOff x="2328192" y="1056259"/>
            <a:chExt cx="2066008" cy="954285"/>
          </a:xfrm>
        </p:grpSpPr>
        <p:sp>
          <p:nvSpPr>
            <p:cNvPr id="9" name="Google Shape;484;p40">
              <a:extLst>
                <a:ext uri="{FF2B5EF4-FFF2-40B4-BE49-F238E27FC236}">
                  <a16:creationId xmlns:a16="http://schemas.microsoft.com/office/drawing/2014/main" id="{07D2FE4F-FBC0-E790-9935-5871E9466B26}"/>
                </a:ext>
              </a:extLst>
            </p:cNvPr>
            <p:cNvSpPr/>
            <p:nvPr/>
          </p:nvSpPr>
          <p:spPr>
            <a:xfrm>
              <a:off x="2676271" y="1366519"/>
              <a:ext cx="1717929" cy="644025"/>
            </a:xfrm>
            <a:prstGeom prst="homePlate">
              <a:avLst>
                <a:gd name="adj" fmla="val 32030"/>
              </a:avLst>
            </a:prstGeom>
            <a:solidFill>
              <a:schemeClr val="accent2"/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274300" tIns="0" rIns="0" bIns="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1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A05671A7-B7BD-F409-DFAE-C9DA0B37C228}"/>
                </a:ext>
              </a:extLst>
            </p:cNvPr>
            <p:cNvSpPr txBox="1"/>
            <p:nvPr/>
          </p:nvSpPr>
          <p:spPr>
            <a:xfrm>
              <a:off x="2934478" y="1582956"/>
              <a:ext cx="1284642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000" kern="1200" dirty="0">
                  <a:solidFill>
                    <a:schemeClr val="bg1"/>
                  </a:solidFill>
                  <a:effectLst/>
                  <a:latin typeface="Titillium" panose="000005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SUPORTE</a:t>
              </a:r>
              <a:endParaRPr lang="pt-BR" sz="1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F0ACF47D-73B7-2AEA-259D-2759A3F554F1}"/>
                </a:ext>
              </a:extLst>
            </p:cNvPr>
            <p:cNvGrpSpPr/>
            <p:nvPr/>
          </p:nvGrpSpPr>
          <p:grpSpPr>
            <a:xfrm>
              <a:off x="2328192" y="1056259"/>
              <a:ext cx="576302" cy="576302"/>
              <a:chOff x="2328192" y="1056259"/>
              <a:chExt cx="576302" cy="576302"/>
            </a:xfrm>
          </p:grpSpPr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FF1D6AA1-3447-9505-1D70-F284BDA4AF08}"/>
                  </a:ext>
                </a:extLst>
              </p:cNvPr>
              <p:cNvSpPr/>
              <p:nvPr/>
            </p:nvSpPr>
            <p:spPr>
              <a:xfrm>
                <a:off x="2328192" y="1056259"/>
                <a:ext cx="576302" cy="57630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8575" dist="9525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274300" tIns="0" rIns="0" bIns="0" anchor="ctr" anchorCtr="0">
                <a:noAutofit/>
              </a:bodyPr>
              <a:lstStyle/>
              <a:p>
                <a:endParaRPr lang="pt-BR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pic>
            <p:nvPicPr>
              <p:cNvPr id="13" name="Imagem 12" descr="Ícone&#10;&#10;Descrição gerada automaticamente">
                <a:extLst>
                  <a:ext uri="{FF2B5EF4-FFF2-40B4-BE49-F238E27FC236}">
                    <a16:creationId xmlns:a16="http://schemas.microsoft.com/office/drawing/2014/main" id="{8BF60F5C-5193-FE21-B96E-671D761215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6343" y="1164410"/>
                <a:ext cx="360000" cy="360000"/>
              </a:xfrm>
              <a:prstGeom prst="rect">
                <a:avLst/>
              </a:prstGeom>
            </p:spPr>
          </p:pic>
        </p:grp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71EC8EAF-FC25-6E40-704E-DE4E3BE615A0}"/>
              </a:ext>
            </a:extLst>
          </p:cNvPr>
          <p:cNvGrpSpPr/>
          <p:nvPr/>
        </p:nvGrpSpPr>
        <p:grpSpPr>
          <a:xfrm>
            <a:off x="429650" y="2476235"/>
            <a:ext cx="1908000" cy="1800000"/>
            <a:chOff x="429650" y="2476235"/>
            <a:chExt cx="1908000" cy="1800000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8D299EFE-99BB-A7BA-61D1-C580C247E824}"/>
                </a:ext>
              </a:extLst>
            </p:cNvPr>
            <p:cNvGrpSpPr/>
            <p:nvPr/>
          </p:nvGrpSpPr>
          <p:grpSpPr>
            <a:xfrm>
              <a:off x="429650" y="2476235"/>
              <a:ext cx="1908000" cy="1800000"/>
              <a:chOff x="2439069" y="2757016"/>
              <a:chExt cx="1712700" cy="1079977"/>
            </a:xfrm>
          </p:grpSpPr>
          <p:sp>
            <p:nvSpPr>
              <p:cNvPr id="25" name="Google Shape;375;p30">
                <a:extLst>
                  <a:ext uri="{FF2B5EF4-FFF2-40B4-BE49-F238E27FC236}">
                    <a16:creationId xmlns:a16="http://schemas.microsoft.com/office/drawing/2014/main" id="{B50B159D-F0C6-CB64-74F5-5BBAD865FBC5}"/>
                  </a:ext>
                </a:extLst>
              </p:cNvPr>
              <p:cNvSpPr/>
              <p:nvPr/>
            </p:nvSpPr>
            <p:spPr>
              <a:xfrm>
                <a:off x="3007269" y="2757016"/>
                <a:ext cx="576301" cy="338778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73;p30">
                <a:extLst>
                  <a:ext uri="{FF2B5EF4-FFF2-40B4-BE49-F238E27FC236}">
                    <a16:creationId xmlns:a16="http://schemas.microsoft.com/office/drawing/2014/main" id="{95B2F76D-0AD3-4DD6-FE05-3CCC98E6298C}"/>
                  </a:ext>
                </a:extLst>
              </p:cNvPr>
              <p:cNvSpPr/>
              <p:nvPr/>
            </p:nvSpPr>
            <p:spPr>
              <a:xfrm>
                <a:off x="2439069" y="2834830"/>
                <a:ext cx="1712700" cy="1002163"/>
              </a:xfrm>
              <a:prstGeom prst="roundRect">
                <a:avLst>
                  <a:gd name="adj" fmla="val 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Google Shape;374;p30">
              <a:extLst>
                <a:ext uri="{FF2B5EF4-FFF2-40B4-BE49-F238E27FC236}">
                  <a16:creationId xmlns:a16="http://schemas.microsoft.com/office/drawing/2014/main" id="{A9539D6E-AA1E-E50A-A8D0-2057A4B17709}"/>
                </a:ext>
              </a:extLst>
            </p:cNvPr>
            <p:cNvSpPr txBox="1"/>
            <p:nvPr/>
          </p:nvSpPr>
          <p:spPr>
            <a:xfrm>
              <a:off x="429650" y="2624940"/>
              <a:ext cx="1908000" cy="15289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72000" indent="-72000">
                <a:lnSpc>
                  <a:spcPct val="150000"/>
                </a:lnSpc>
                <a:buClr>
                  <a:srgbClr val="2B2E35"/>
                </a:buClr>
                <a:buFont typeface="Arial" panose="020B0604020202020204" pitchFamily="34" charset="0"/>
                <a:buChar char="•"/>
                <a:defRPr sz="800">
                  <a:solidFill>
                    <a:schemeClr val="tx1">
                      <a:lumMod val="50000"/>
                    </a:schemeClr>
                  </a:solidFill>
                  <a:latin typeface="IBM Plex Sans" panose="020B060402020202020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pt-BR" dirty="0"/>
                <a:t>Equipe experiente em SAÚDE.</a:t>
              </a:r>
            </a:p>
            <a:p>
              <a:r>
                <a:rPr lang="pt-BR" dirty="0"/>
                <a:t>Remoto ou presencial.</a:t>
              </a:r>
            </a:p>
            <a:p>
              <a:r>
                <a:rPr lang="pt-BR" dirty="0"/>
                <a:t>Capacitação via EAD.</a:t>
              </a:r>
            </a:p>
            <a:p>
              <a:r>
                <a:rPr lang="pt-BR" dirty="0"/>
                <a:t>Reuniões de planejamento e acompanhamento.</a:t>
              </a:r>
            </a:p>
            <a:p>
              <a:r>
                <a:rPr lang="pt-BR" dirty="0"/>
                <a:t>Documentação de todas as etapas.</a:t>
              </a:r>
            </a:p>
            <a:p>
              <a:r>
                <a:rPr lang="pt-BR" dirty="0"/>
                <a:t>Validação conjunta dos indicadores prioritários.</a:t>
              </a:r>
            </a:p>
          </p:txBody>
        </p: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E525921F-3106-C123-EB8C-640F6AC9B58E}"/>
              </a:ext>
            </a:extLst>
          </p:cNvPr>
          <p:cNvGrpSpPr/>
          <p:nvPr/>
        </p:nvGrpSpPr>
        <p:grpSpPr>
          <a:xfrm>
            <a:off x="117947" y="1480005"/>
            <a:ext cx="2055199" cy="934316"/>
            <a:chOff x="117947" y="1480005"/>
            <a:chExt cx="2055199" cy="934316"/>
          </a:xfrm>
        </p:grpSpPr>
        <p:sp>
          <p:nvSpPr>
            <p:cNvPr id="20" name="Google Shape;484;p4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B7CFDEC-D044-AFF3-3C77-B4269CA234BA}"/>
                </a:ext>
              </a:extLst>
            </p:cNvPr>
            <p:cNvSpPr/>
            <p:nvPr/>
          </p:nvSpPr>
          <p:spPr>
            <a:xfrm>
              <a:off x="455217" y="1770296"/>
              <a:ext cx="1717929" cy="644025"/>
            </a:xfrm>
            <a:prstGeom prst="homePlate">
              <a:avLst>
                <a:gd name="adj" fmla="val 32030"/>
              </a:avLst>
            </a:prstGeom>
            <a:solidFill>
              <a:schemeClr val="accent2"/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274300" tIns="0" rIns="0" bIns="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1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F9388DB7-185C-B58A-9992-A0E86DA99E58}"/>
                </a:ext>
              </a:extLst>
            </p:cNvPr>
            <p:cNvSpPr txBox="1"/>
            <p:nvPr/>
          </p:nvSpPr>
          <p:spPr>
            <a:xfrm>
              <a:off x="694249" y="1995269"/>
              <a:ext cx="1284642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000" b="1" kern="1200" dirty="0">
                  <a:solidFill>
                    <a:schemeClr val="bg1"/>
                  </a:solidFill>
                  <a:latin typeface="Titillium" panose="000005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PROJETO</a:t>
              </a:r>
              <a:endParaRPr lang="pt-BR" sz="1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EE702EDB-BA66-23FD-675E-F401E2920B20}"/>
                </a:ext>
              </a:extLst>
            </p:cNvPr>
            <p:cNvGrpSpPr/>
            <p:nvPr/>
          </p:nvGrpSpPr>
          <p:grpSpPr>
            <a:xfrm>
              <a:off x="117947" y="1480005"/>
              <a:ext cx="576302" cy="576303"/>
              <a:chOff x="133421" y="1075270"/>
              <a:chExt cx="576302" cy="576303"/>
            </a:xfrm>
          </p:grpSpPr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9B17EEF9-35AB-B3CF-E61C-2FFC3F51AC57}"/>
                  </a:ext>
                </a:extLst>
              </p:cNvPr>
              <p:cNvSpPr/>
              <p:nvPr/>
            </p:nvSpPr>
            <p:spPr>
              <a:xfrm>
                <a:off x="133421" y="1075270"/>
                <a:ext cx="576302" cy="57630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8575" dist="9525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274300" tIns="0" rIns="0" bIns="0" anchor="ctr" anchorCtr="0">
                <a:noAutofit/>
              </a:bodyPr>
              <a:lstStyle/>
              <a:p>
                <a:endParaRPr lang="pt-BR"/>
              </a:p>
            </p:txBody>
          </p:sp>
          <p:pic>
            <p:nvPicPr>
              <p:cNvPr id="24" name="Imagem 23" descr="Ícone&#10;&#10;Descrição gerada automaticamente">
                <a:extLst>
                  <a:ext uri="{FF2B5EF4-FFF2-40B4-BE49-F238E27FC236}">
                    <a16:creationId xmlns:a16="http://schemas.microsoft.com/office/drawing/2014/main" id="{B4D37F79-B4DA-E6D7-E1E5-058C7FD9BC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572" y="1183421"/>
                <a:ext cx="360000" cy="360000"/>
              </a:xfrm>
              <a:prstGeom prst="rect">
                <a:avLst/>
              </a:prstGeom>
            </p:spPr>
          </p:pic>
        </p:grp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EAB9E164-F7C3-322A-4F58-EFA0270AFF93}"/>
              </a:ext>
            </a:extLst>
          </p:cNvPr>
          <p:cNvGrpSpPr/>
          <p:nvPr/>
        </p:nvGrpSpPr>
        <p:grpSpPr>
          <a:xfrm>
            <a:off x="4866364" y="2464063"/>
            <a:ext cx="1908000" cy="1799158"/>
            <a:chOff x="4866364" y="2464063"/>
            <a:chExt cx="1908000" cy="1799158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1497EB66-1628-D5C3-090C-475590A4E1B1}"/>
                </a:ext>
              </a:extLst>
            </p:cNvPr>
            <p:cNvGrpSpPr/>
            <p:nvPr/>
          </p:nvGrpSpPr>
          <p:grpSpPr>
            <a:xfrm>
              <a:off x="4866364" y="2464063"/>
              <a:ext cx="1908000" cy="1799158"/>
              <a:chOff x="2439069" y="2757016"/>
              <a:chExt cx="1712700" cy="1079977"/>
            </a:xfrm>
          </p:grpSpPr>
          <p:sp>
            <p:nvSpPr>
              <p:cNvPr id="37" name="Google Shape;375;p30">
                <a:extLst>
                  <a:ext uri="{FF2B5EF4-FFF2-40B4-BE49-F238E27FC236}">
                    <a16:creationId xmlns:a16="http://schemas.microsoft.com/office/drawing/2014/main" id="{6823B014-B4A6-0ECC-4DA5-469CB268F3E0}"/>
                  </a:ext>
                </a:extLst>
              </p:cNvPr>
              <p:cNvSpPr/>
              <p:nvPr/>
            </p:nvSpPr>
            <p:spPr>
              <a:xfrm>
                <a:off x="3007269" y="2757016"/>
                <a:ext cx="576301" cy="338778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73;p30">
                <a:extLst>
                  <a:ext uri="{FF2B5EF4-FFF2-40B4-BE49-F238E27FC236}">
                    <a16:creationId xmlns:a16="http://schemas.microsoft.com/office/drawing/2014/main" id="{A41A7093-81AA-3EAD-01DD-ED53C279A897}"/>
                  </a:ext>
                </a:extLst>
              </p:cNvPr>
              <p:cNvSpPr/>
              <p:nvPr/>
            </p:nvSpPr>
            <p:spPr>
              <a:xfrm>
                <a:off x="2439069" y="2834830"/>
                <a:ext cx="1712700" cy="1002163"/>
              </a:xfrm>
              <a:prstGeom prst="roundRect">
                <a:avLst>
                  <a:gd name="adj" fmla="val 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" name="Retângulo: Cantos Arredondados 4">
              <a:extLst>
                <a:ext uri="{FF2B5EF4-FFF2-40B4-BE49-F238E27FC236}">
                  <a16:creationId xmlns:a16="http://schemas.microsoft.com/office/drawing/2014/main" id="{B4004E2F-A2DF-A53B-6216-D5BDD438368C}"/>
                </a:ext>
              </a:extLst>
            </p:cNvPr>
            <p:cNvSpPr txBox="1"/>
            <p:nvPr/>
          </p:nvSpPr>
          <p:spPr>
            <a:xfrm>
              <a:off x="4866364" y="2592914"/>
              <a:ext cx="1908000" cy="16169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72000" indent="-72000">
                <a:lnSpc>
                  <a:spcPct val="150000"/>
                </a:lnSpc>
                <a:buClr>
                  <a:srgbClr val="2B2E35"/>
                </a:buClr>
                <a:buFont typeface="Arial" panose="020B0604020202020204" pitchFamily="34" charset="0"/>
                <a:buChar char="•"/>
                <a:defRPr sz="800">
                  <a:solidFill>
                    <a:schemeClr val="tx1">
                      <a:lumMod val="50000"/>
                    </a:schemeClr>
                  </a:solidFill>
                  <a:latin typeface="IBM Plex Sans" panose="020B060402020202020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r>
                <a:rPr lang="pt-BR" dirty="0"/>
                <a:t>Grupo de usuários para compartilhar conhecimento em indicadores para a saúde e sobre a ferramenta Weknow.</a:t>
              </a:r>
            </a:p>
            <a:p>
              <a:r>
                <a:rPr lang="pt-BR" dirty="0"/>
                <a:t>Nossa atuação é mediar experiências e agrupar aprendizados para melhorar sempre.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3148CE8F-BEA2-5AA0-ECD9-F285AC80D090}"/>
              </a:ext>
            </a:extLst>
          </p:cNvPr>
          <p:cNvGrpSpPr/>
          <p:nvPr/>
        </p:nvGrpSpPr>
        <p:grpSpPr>
          <a:xfrm>
            <a:off x="4550271" y="1480005"/>
            <a:ext cx="2191193" cy="936941"/>
            <a:chOff x="4630825" y="1088284"/>
            <a:chExt cx="2191193" cy="936941"/>
          </a:xfrm>
        </p:grpSpPr>
        <p:sp>
          <p:nvSpPr>
            <p:cNvPr id="31" name="Google Shape;484;p40">
              <a:extLst>
                <a:ext uri="{FF2B5EF4-FFF2-40B4-BE49-F238E27FC236}">
                  <a16:creationId xmlns:a16="http://schemas.microsoft.com/office/drawing/2014/main" id="{DF0FB2C3-7741-24F2-BA7A-04F0E3F477C1}"/>
                </a:ext>
              </a:extLst>
            </p:cNvPr>
            <p:cNvSpPr/>
            <p:nvPr/>
          </p:nvSpPr>
          <p:spPr>
            <a:xfrm>
              <a:off x="4941690" y="1381200"/>
              <a:ext cx="1717929" cy="644025"/>
            </a:xfrm>
            <a:prstGeom prst="homePlate">
              <a:avLst>
                <a:gd name="adj" fmla="val 32030"/>
              </a:avLst>
            </a:prstGeom>
            <a:solidFill>
              <a:schemeClr val="accent2"/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274300" tIns="0" rIns="0" bIns="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000" kern="1200" dirty="0">
                  <a:solidFill>
                    <a:schemeClr val="bg1"/>
                  </a:solidFill>
                  <a:effectLst/>
                  <a:latin typeface="Titillium" panose="000005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  <a:endParaRPr lang="pt-BR" sz="1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32" name="Imagem 31" descr="Forma, Ícone, Seta&#10;&#10;Descrição gerada automaticamente">
              <a:extLst>
                <a:ext uri="{FF2B5EF4-FFF2-40B4-BE49-F238E27FC236}">
                  <a16:creationId xmlns:a16="http://schemas.microsoft.com/office/drawing/2014/main" id="{C6E1A9AE-F089-C3C9-4F2C-D41889BC8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5000"/>
            </a:blip>
            <a:stretch>
              <a:fillRect/>
            </a:stretch>
          </p:blipFill>
          <p:spPr>
            <a:xfrm>
              <a:off x="6628110" y="1443253"/>
              <a:ext cx="193908" cy="288000"/>
            </a:xfrm>
            <a:prstGeom prst="rect">
              <a:avLst/>
            </a:prstGeom>
            <a:effectLst/>
          </p:spPr>
        </p:pic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B59FF5AA-4B8A-C7F2-2D07-672704227524}"/>
                </a:ext>
              </a:extLst>
            </p:cNvPr>
            <p:cNvSpPr txBox="1"/>
            <p:nvPr/>
          </p:nvSpPr>
          <p:spPr>
            <a:xfrm>
              <a:off x="5142579" y="1607860"/>
              <a:ext cx="1284642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000" kern="1200" dirty="0">
                  <a:solidFill>
                    <a:schemeClr val="bg1"/>
                  </a:solidFill>
                  <a:effectLst/>
                  <a:latin typeface="Titillium" panose="000005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COMUNIDADE</a:t>
              </a:r>
              <a:endParaRPr lang="pt-BR" sz="1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01AAD8B8-E932-52B6-00BC-D8B45DDFA476}"/>
                </a:ext>
              </a:extLst>
            </p:cNvPr>
            <p:cNvGrpSpPr/>
            <p:nvPr/>
          </p:nvGrpSpPr>
          <p:grpSpPr>
            <a:xfrm>
              <a:off x="4630825" y="1088284"/>
              <a:ext cx="576302" cy="576302"/>
              <a:chOff x="4630825" y="1088284"/>
              <a:chExt cx="576302" cy="576302"/>
            </a:xfrm>
          </p:grpSpPr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34EA5A89-8A67-F867-5F40-4F464E9DE0F7}"/>
                  </a:ext>
                </a:extLst>
              </p:cNvPr>
              <p:cNvSpPr/>
              <p:nvPr/>
            </p:nvSpPr>
            <p:spPr>
              <a:xfrm>
                <a:off x="4630825" y="1088284"/>
                <a:ext cx="576302" cy="57630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8575" dist="9525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274300" tIns="0" rIns="0" bIns="0" anchor="ctr" anchorCtr="0">
                <a:noAutofit/>
              </a:bodyPr>
              <a:lstStyle/>
              <a:p>
                <a:endParaRPr lang="pt-BR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pic>
            <p:nvPicPr>
              <p:cNvPr id="36" name="Imagem 35" descr="Ícone&#10;&#10;Descrição gerada automaticamente">
                <a:extLst>
                  <a:ext uri="{FF2B5EF4-FFF2-40B4-BE49-F238E27FC236}">
                    <a16:creationId xmlns:a16="http://schemas.microsoft.com/office/drawing/2014/main" id="{AB66FD15-25BC-EBA8-FCB6-30A18C2C3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38976" y="1196435"/>
                <a:ext cx="360000" cy="360000"/>
              </a:xfrm>
              <a:prstGeom prst="rect">
                <a:avLst/>
              </a:prstGeom>
            </p:spPr>
          </p:pic>
        </p:grpSp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6999A359-6704-7EB9-4285-5D46080EBBA4}"/>
              </a:ext>
            </a:extLst>
          </p:cNvPr>
          <p:cNvGrpSpPr/>
          <p:nvPr/>
        </p:nvGrpSpPr>
        <p:grpSpPr>
          <a:xfrm>
            <a:off x="7068727" y="2464063"/>
            <a:ext cx="1908000" cy="1800000"/>
            <a:chOff x="7068727" y="2464063"/>
            <a:chExt cx="1908000" cy="1800000"/>
          </a:xfrm>
        </p:grpSpPr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ACB3BF79-E904-3BA1-4673-E3184B44AC3F}"/>
                </a:ext>
              </a:extLst>
            </p:cNvPr>
            <p:cNvGrpSpPr/>
            <p:nvPr/>
          </p:nvGrpSpPr>
          <p:grpSpPr>
            <a:xfrm>
              <a:off x="7068727" y="2464063"/>
              <a:ext cx="1908000" cy="1800000"/>
              <a:chOff x="2439069" y="2757016"/>
              <a:chExt cx="1712700" cy="1079977"/>
            </a:xfrm>
          </p:grpSpPr>
          <p:sp>
            <p:nvSpPr>
              <p:cNvPr id="50" name="Google Shape;375;p30">
                <a:extLst>
                  <a:ext uri="{FF2B5EF4-FFF2-40B4-BE49-F238E27FC236}">
                    <a16:creationId xmlns:a16="http://schemas.microsoft.com/office/drawing/2014/main" id="{AC2295BE-42B3-F2D3-4406-3AAF058F914F}"/>
                  </a:ext>
                </a:extLst>
              </p:cNvPr>
              <p:cNvSpPr/>
              <p:nvPr/>
            </p:nvSpPr>
            <p:spPr>
              <a:xfrm>
                <a:off x="3007269" y="2757016"/>
                <a:ext cx="576301" cy="338778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73;p30">
                <a:extLst>
                  <a:ext uri="{FF2B5EF4-FFF2-40B4-BE49-F238E27FC236}">
                    <a16:creationId xmlns:a16="http://schemas.microsoft.com/office/drawing/2014/main" id="{A0C14A41-68A2-A4B6-1B74-70F15D507C2E}"/>
                  </a:ext>
                </a:extLst>
              </p:cNvPr>
              <p:cNvSpPr/>
              <p:nvPr/>
            </p:nvSpPr>
            <p:spPr>
              <a:xfrm>
                <a:off x="2439069" y="2834830"/>
                <a:ext cx="1712700" cy="1002163"/>
              </a:xfrm>
              <a:prstGeom prst="roundRect">
                <a:avLst>
                  <a:gd name="adj" fmla="val 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" name="Retângulo: Cantos Arredondados 4">
              <a:extLst>
                <a:ext uri="{FF2B5EF4-FFF2-40B4-BE49-F238E27FC236}">
                  <a16:creationId xmlns:a16="http://schemas.microsoft.com/office/drawing/2014/main" id="{2850603F-4A80-9A11-BEC8-B7A8D6BDD96D}"/>
                </a:ext>
              </a:extLst>
            </p:cNvPr>
            <p:cNvSpPr txBox="1"/>
            <p:nvPr/>
          </p:nvSpPr>
          <p:spPr>
            <a:xfrm>
              <a:off x="7068727" y="2593756"/>
              <a:ext cx="1908000" cy="1257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72000" indent="-72000">
                <a:lnSpc>
                  <a:spcPct val="150000"/>
                </a:lnSpc>
                <a:buClr>
                  <a:srgbClr val="2B2E35"/>
                </a:buClr>
                <a:buFont typeface="Arial" panose="020B0604020202020204" pitchFamily="34" charset="0"/>
                <a:buChar char="•"/>
                <a:defRPr sz="800">
                  <a:solidFill>
                    <a:schemeClr val="tx1">
                      <a:lumMod val="50000"/>
                    </a:schemeClr>
                  </a:solidFill>
                  <a:latin typeface="IBM Plex Sans" panose="020B060402020202020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r>
                <a:rPr lang="pt-BR" dirty="0"/>
                <a:t>Totalmente focado em suas demandas e em antecipar suas necessidades.</a:t>
              </a:r>
            </a:p>
            <a:p>
              <a:r>
                <a:rPr lang="pt-BR" dirty="0"/>
                <a:t>Apuração de seus resultados, demonstrando os benefícios alcançados.</a:t>
              </a: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14B6C1FF-7D8F-5A59-9A19-DB59D074903E}"/>
              </a:ext>
            </a:extLst>
          </p:cNvPr>
          <p:cNvGrpSpPr/>
          <p:nvPr/>
        </p:nvGrpSpPr>
        <p:grpSpPr>
          <a:xfrm>
            <a:off x="6752634" y="1480005"/>
            <a:ext cx="2028794" cy="936941"/>
            <a:chOff x="6768108" y="1087442"/>
            <a:chExt cx="2028794" cy="936941"/>
          </a:xfrm>
        </p:grpSpPr>
        <p:sp>
          <p:nvSpPr>
            <p:cNvPr id="45" name="Google Shape;484;p40">
              <a:extLst>
                <a:ext uri="{FF2B5EF4-FFF2-40B4-BE49-F238E27FC236}">
                  <a16:creationId xmlns:a16="http://schemas.microsoft.com/office/drawing/2014/main" id="{D46084D8-0BE7-9A9B-006A-DD498E0DC67E}"/>
                </a:ext>
              </a:extLst>
            </p:cNvPr>
            <p:cNvSpPr/>
            <p:nvPr/>
          </p:nvSpPr>
          <p:spPr>
            <a:xfrm>
              <a:off x="7078973" y="1380358"/>
              <a:ext cx="1717929" cy="644025"/>
            </a:xfrm>
            <a:prstGeom prst="homePlate">
              <a:avLst>
                <a:gd name="adj" fmla="val 32030"/>
              </a:avLst>
            </a:prstGeom>
            <a:solidFill>
              <a:schemeClr val="accent2"/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274300" tIns="0" rIns="0" bIns="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000" kern="1200" dirty="0">
                  <a:solidFill>
                    <a:schemeClr val="bg1"/>
                  </a:solidFill>
                  <a:effectLst/>
                  <a:latin typeface="Titillium" panose="000005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  <a:endParaRPr lang="pt-BR" sz="1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7713435E-6DCE-405D-CAFE-41D8D0D863A5}"/>
                </a:ext>
              </a:extLst>
            </p:cNvPr>
            <p:cNvSpPr txBox="1"/>
            <p:nvPr/>
          </p:nvSpPr>
          <p:spPr>
            <a:xfrm>
              <a:off x="7279862" y="1607018"/>
              <a:ext cx="1385522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000" b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tillium" panose="000005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SUCESSO DO CLIENTE</a:t>
              </a:r>
            </a:p>
          </p:txBody>
        </p: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357D39A9-3018-EABE-8469-AF4FC704BEB1}"/>
                </a:ext>
              </a:extLst>
            </p:cNvPr>
            <p:cNvGrpSpPr/>
            <p:nvPr/>
          </p:nvGrpSpPr>
          <p:grpSpPr>
            <a:xfrm>
              <a:off x="6768108" y="1087442"/>
              <a:ext cx="576302" cy="576302"/>
              <a:chOff x="6768108" y="1087442"/>
              <a:chExt cx="576302" cy="576302"/>
            </a:xfrm>
          </p:grpSpPr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id="{833121F3-CE80-124B-D150-2C2ED06CEBAA}"/>
                  </a:ext>
                </a:extLst>
              </p:cNvPr>
              <p:cNvSpPr/>
              <p:nvPr/>
            </p:nvSpPr>
            <p:spPr>
              <a:xfrm>
                <a:off x="6768108" y="1087442"/>
                <a:ext cx="576302" cy="57630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8575" dist="9525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274300" tIns="0" rIns="0" bIns="0" anchor="ctr" anchorCtr="0">
                <a:noAutofit/>
              </a:bodyPr>
              <a:lstStyle/>
              <a:p>
                <a:endParaRPr lang="pt-BR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pic>
            <p:nvPicPr>
              <p:cNvPr id="49" name="Imagem 48">
                <a:extLst>
                  <a:ext uri="{FF2B5EF4-FFF2-40B4-BE49-F238E27FC236}">
                    <a16:creationId xmlns:a16="http://schemas.microsoft.com/office/drawing/2014/main" id="{0A0E3D7E-B3AE-6D33-0E84-04E31F15F8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76259" y="1195593"/>
                <a:ext cx="360000" cy="360000"/>
              </a:xfrm>
              <a:prstGeom prst="rect">
                <a:avLst/>
              </a:prstGeom>
            </p:spPr>
          </p:pic>
        </p:grpSp>
      </p:grpSp>
      <p:pic>
        <p:nvPicPr>
          <p:cNvPr id="3" name="Google Shape;218;p31">
            <a:hlinkClick r:id="rId8" action="ppaction://hlinksldjump"/>
            <a:extLst>
              <a:ext uri="{FF2B5EF4-FFF2-40B4-BE49-F238E27FC236}">
                <a16:creationId xmlns:a16="http://schemas.microsoft.com/office/drawing/2014/main" id="{2D7DA2B8-84D0-74F5-35C8-34B91E0FF7F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 t="-9086" b="-11105"/>
          <a:stretch/>
        </p:blipFill>
        <p:spPr>
          <a:xfrm>
            <a:off x="7804186" y="4679299"/>
            <a:ext cx="1079100" cy="293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14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2647C8-FC75-5E26-F2CA-26C34F11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49" y="530811"/>
            <a:ext cx="7202700" cy="442035"/>
          </a:xfrm>
        </p:spPr>
        <p:txBody>
          <a:bodyPr/>
          <a:lstStyle/>
          <a:p>
            <a:r>
              <a:rPr lang="pt-BR" dirty="0"/>
              <a:t>DEMONSTRAÇÃO DO SISTEMA</a:t>
            </a:r>
          </a:p>
        </p:txBody>
      </p:sp>
      <p:sp>
        <p:nvSpPr>
          <p:cNvPr id="8" name="Google Shape;171;p25">
            <a:hlinkClick r:id="rId3"/>
            <a:extLst>
              <a:ext uri="{FF2B5EF4-FFF2-40B4-BE49-F238E27FC236}">
                <a16:creationId xmlns:a16="http://schemas.microsoft.com/office/drawing/2014/main" id="{EE9ED20B-02F5-2A85-86EB-EF4DDDE1F26A}"/>
              </a:ext>
            </a:extLst>
          </p:cNvPr>
          <p:cNvSpPr txBox="1">
            <a:spLocks/>
          </p:cNvSpPr>
          <p:nvPr/>
        </p:nvSpPr>
        <p:spPr>
          <a:xfrm>
            <a:off x="1122432" y="4527173"/>
            <a:ext cx="2370750" cy="34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2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1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1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1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1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1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1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1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1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r>
              <a:rPr lang="pt-BR" sz="1800" dirty="0"/>
              <a:t>Link BASE WEKNOW </a:t>
            </a:r>
          </a:p>
        </p:txBody>
      </p:sp>
      <p:sp>
        <p:nvSpPr>
          <p:cNvPr id="7" name="Google Shape;171;p25">
            <a:hlinkClick r:id="rId4"/>
            <a:extLst>
              <a:ext uri="{FF2B5EF4-FFF2-40B4-BE49-F238E27FC236}">
                <a16:creationId xmlns:a16="http://schemas.microsoft.com/office/drawing/2014/main" id="{4B53F65B-BD5B-7F9E-173D-DB2DEC445E14}"/>
              </a:ext>
            </a:extLst>
          </p:cNvPr>
          <p:cNvSpPr txBox="1">
            <a:spLocks/>
          </p:cNvSpPr>
          <p:nvPr/>
        </p:nvSpPr>
        <p:spPr>
          <a:xfrm>
            <a:off x="5384380" y="2905671"/>
            <a:ext cx="2188089" cy="34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2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1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1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1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1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1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1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1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1400" b="0" i="0" u="none" strike="noStrike" cap="non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r>
              <a:rPr lang="pt-BR" sz="1800" dirty="0"/>
              <a:t>Link COMUNIDADE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DB2FB5B-4886-6D1B-9676-8D08773B83F3}"/>
              </a:ext>
            </a:extLst>
          </p:cNvPr>
          <p:cNvSpPr txBox="1"/>
          <p:nvPr/>
        </p:nvSpPr>
        <p:spPr>
          <a:xfrm>
            <a:off x="5100045" y="3600616"/>
            <a:ext cx="27567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800" b="0" i="0" dirty="0">
                <a:solidFill>
                  <a:srgbClr val="35354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Participe do nosso grupo no </a:t>
            </a:r>
            <a:r>
              <a:rPr lang="pt-BR" sz="800" dirty="0" err="1">
                <a:solidFill>
                  <a:srgbClr val="35354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Telegram</a:t>
            </a:r>
            <a:r>
              <a:rPr lang="pt-BR" sz="800" dirty="0">
                <a:solidFill>
                  <a:srgbClr val="35354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 acompanhe </a:t>
            </a:r>
            <a:r>
              <a:rPr lang="pt-BR" sz="800" b="0" i="0" dirty="0">
                <a:solidFill>
                  <a:srgbClr val="35354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novidades, compartilhe conhecimentos e troque experiências com outros líderes de diversas instituições de saúde em todo o Brasil.</a:t>
            </a:r>
            <a:endParaRPr lang="pt-BR" sz="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Imagem 11" descr="Tela de computador com texto preto sobre fundo branco&#10;&#10;Descrição gerada automaticamente">
            <a:hlinkClick r:id="rId3"/>
            <a:extLst>
              <a:ext uri="{FF2B5EF4-FFF2-40B4-BE49-F238E27FC236}">
                <a16:creationId xmlns:a16="http://schemas.microsoft.com/office/drawing/2014/main" id="{259B45B9-7330-D72F-63A5-C9BE441EE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03" y="1263785"/>
            <a:ext cx="3303808" cy="3125336"/>
          </a:xfrm>
          <a:prstGeom prst="rect">
            <a:avLst/>
          </a:prstGeom>
        </p:spPr>
      </p:pic>
      <p:pic>
        <p:nvPicPr>
          <p:cNvPr id="3" name="Google Shape;218;p31">
            <a:hlinkClick r:id="rId6" action="ppaction://hlinksldjump"/>
            <a:extLst>
              <a:ext uri="{FF2B5EF4-FFF2-40B4-BE49-F238E27FC236}">
                <a16:creationId xmlns:a16="http://schemas.microsoft.com/office/drawing/2014/main" id="{8E0601E8-3CD4-9DD7-2C52-01CB37EB0B3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t="-9086" b="-11105"/>
          <a:stretch/>
        </p:blipFill>
        <p:spPr>
          <a:xfrm>
            <a:off x="7075689" y="4646642"/>
            <a:ext cx="1079100" cy="2934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hlinkClick r:id="rId8"/>
            <a:extLst>
              <a:ext uri="{FF2B5EF4-FFF2-40B4-BE49-F238E27FC236}">
                <a16:creationId xmlns:a16="http://schemas.microsoft.com/office/drawing/2014/main" id="{3E2A05F9-7219-2598-BBE4-95ACB4058822}"/>
              </a:ext>
            </a:extLst>
          </p:cNvPr>
          <p:cNvSpPr txBox="1"/>
          <p:nvPr/>
        </p:nvSpPr>
        <p:spPr>
          <a:xfrm>
            <a:off x="5100045" y="3322294"/>
            <a:ext cx="275676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800" b="0" i="1" dirty="0">
                <a:solidFill>
                  <a:srgbClr val="3366CC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https://conteudo.weknowhealthtech.com.br/comunidade</a:t>
            </a:r>
            <a:endParaRPr lang="pt-BR" sz="800" i="1" dirty="0">
              <a:solidFill>
                <a:srgbClr val="3366C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Imagem 13" descr="Gráfico, Gráfico de dispersão, Código QR&#10;&#10;Descrição gerada automaticamente">
            <a:extLst>
              <a:ext uri="{FF2B5EF4-FFF2-40B4-BE49-F238E27FC236}">
                <a16:creationId xmlns:a16="http://schemas.microsoft.com/office/drawing/2014/main" id="{9EC482CF-82D6-38F8-0A40-3DF6582741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8424" y="1505827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/>
      </p:transition>
    </mc:Choice>
    <mc:Fallback xmlns="">
      <p:transition advTm="10000">
        <p:fade/>
      </p:transition>
    </mc:Fallback>
  </mc:AlternateContent>
</p:sld>
</file>

<file path=ppt/theme/theme1.xml><?xml version="1.0" encoding="utf-8"?>
<a:theme xmlns:a="http://schemas.openxmlformats.org/drawingml/2006/main" name="Weknow">
  <a:themeElements>
    <a:clrScheme name="Neomind">
      <a:dk1>
        <a:srgbClr val="15151D"/>
      </a:dk1>
      <a:lt1>
        <a:srgbClr val="FFFFFF"/>
      </a:lt1>
      <a:dk2>
        <a:srgbClr val="50575C"/>
      </a:dk2>
      <a:lt2>
        <a:srgbClr val="E4EAEE"/>
      </a:lt2>
      <a:accent1>
        <a:srgbClr val="30A7E2"/>
      </a:accent1>
      <a:accent2>
        <a:srgbClr val="3366CC"/>
      </a:accent2>
      <a:accent3>
        <a:srgbClr val="33CCCC"/>
      </a:accent3>
      <a:accent4>
        <a:srgbClr val="3336CC"/>
      </a:accent4>
      <a:accent5>
        <a:srgbClr val="008BD1"/>
      </a:accent5>
      <a:accent6>
        <a:srgbClr val="353542"/>
      </a:accent6>
      <a:hlink>
        <a:srgbClr val="00CCCC"/>
      </a:hlink>
      <a:folHlink>
        <a:srgbClr val="FF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41D6CFC953E154AAE4A2DACACA72B4B" ma:contentTypeVersion="13" ma:contentTypeDescription="Crie um novo documento." ma:contentTypeScope="" ma:versionID="dadc69b977a6a62a23b8736c6ea80850">
  <xsd:schema xmlns:xsd="http://www.w3.org/2001/XMLSchema" xmlns:xs="http://www.w3.org/2001/XMLSchema" xmlns:p="http://schemas.microsoft.com/office/2006/metadata/properties" xmlns:ns2="110cc015-f782-43d9-9b88-aa01845fb2ab" xmlns:ns3="e4312270-08ee-429e-9af4-a88c64110c6e" targetNamespace="http://schemas.microsoft.com/office/2006/metadata/properties" ma:root="true" ma:fieldsID="1abe82fc3c6a22e2d3c9506367383c5c" ns2:_="" ns3:_="">
    <xsd:import namespace="110cc015-f782-43d9-9b88-aa01845fb2ab"/>
    <xsd:import namespace="e4312270-08ee-429e-9af4-a88c64110c6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0cc015-f782-43d9-9b88-aa01845fb2a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1181cb7-2009-4de7-ae82-7b78879977f6}" ma:internalName="TaxCatchAll" ma:showField="CatchAllData" ma:web="110cc015-f782-43d9-9b88-aa01845fb2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12270-08ee-429e-9af4-a88c64110c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Marcações de imagem" ma:readOnly="false" ma:fieldId="{5cf76f15-5ced-4ddc-b409-7134ff3c332f}" ma:taxonomyMulti="true" ma:sspId="30bb3b61-ee10-44ad-a3af-f4538e315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312270-08ee-429e-9af4-a88c64110c6e">
      <Terms xmlns="http://schemas.microsoft.com/office/infopath/2007/PartnerControls"/>
    </lcf76f155ced4ddcb4097134ff3c332f>
    <TaxCatchAll xmlns="110cc015-f782-43d9-9b88-aa01845fb2ab" xsi:nil="true"/>
  </documentManagement>
</p:properties>
</file>

<file path=customXml/itemProps1.xml><?xml version="1.0" encoding="utf-8"?>
<ds:datastoreItem xmlns:ds="http://schemas.openxmlformats.org/officeDocument/2006/customXml" ds:itemID="{CE2F141F-CE4A-4651-BF34-23408FC7872B}"/>
</file>

<file path=customXml/itemProps2.xml><?xml version="1.0" encoding="utf-8"?>
<ds:datastoreItem xmlns:ds="http://schemas.openxmlformats.org/officeDocument/2006/customXml" ds:itemID="{59FECE81-0F31-448E-8796-FD420BF37819}"/>
</file>

<file path=customXml/itemProps3.xml><?xml version="1.0" encoding="utf-8"?>
<ds:datastoreItem xmlns:ds="http://schemas.openxmlformats.org/officeDocument/2006/customXml" ds:itemID="{F99F4076-8033-4863-ACDA-30DF39C0AAEC}"/>
</file>

<file path=docProps/app.xml><?xml version="1.0" encoding="utf-8"?>
<Properties xmlns="http://schemas.openxmlformats.org/officeDocument/2006/extended-properties" xmlns:vt="http://schemas.openxmlformats.org/officeDocument/2006/docPropsVTypes">
  <TotalTime>22283</TotalTime>
  <Words>1421</Words>
  <Application>Microsoft Office PowerPoint</Application>
  <PresentationFormat>Apresentação na tela (16:9)</PresentationFormat>
  <Paragraphs>312</Paragraphs>
  <Slides>18</Slides>
  <Notes>18</Notes>
  <HiddenSlides>8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9" baseType="lpstr">
      <vt:lpstr>Calibri</vt:lpstr>
      <vt:lpstr>Arial</vt:lpstr>
      <vt:lpstr>Roboto</vt:lpstr>
      <vt:lpstr>Proxima Nova</vt:lpstr>
      <vt:lpstr>Roboto Medium</vt:lpstr>
      <vt:lpstr>Titillium</vt:lpstr>
      <vt:lpstr>Wingdings</vt:lpstr>
      <vt:lpstr>IBM Plex Sans</vt:lpstr>
      <vt:lpstr>Proxima Nova Extrabold</vt:lpstr>
      <vt:lpstr>Roboto Light</vt:lpstr>
      <vt:lpstr>Weknow</vt:lpstr>
      <vt:lpstr>Apresentação do PowerPoint</vt:lpstr>
      <vt:lpstr>Nome e Sobrenome</vt:lpstr>
      <vt:lpstr>A WEKNOW E SEUS RESULTADOS</vt:lpstr>
      <vt:lpstr>Apresentação do PowerPoint</vt:lpstr>
      <vt:lpstr>Apresentação do PowerPoint</vt:lpstr>
      <vt:lpstr>NOSSA SOLUÇÃO E DIFERENCIAIS</vt:lpstr>
      <vt:lpstr>A SUA JORNADA COM A WEKNOW</vt:lpstr>
      <vt:lpstr>A SUA JORNADA COM A WEKNOW</vt:lpstr>
      <vt:lpstr>DEMONSTRAÇÃO DO SISTEMA</vt:lpstr>
      <vt:lpstr>WEKNOW HEALTHTECH:  PRESENTE EM SEU FUTURO</vt:lpstr>
      <vt:lpstr>Apresentação do PowerPoint</vt:lpstr>
      <vt:lpstr>JÁ TEMOS INDICADORES CONSTRUÍDOS EM:</vt:lpstr>
      <vt:lpstr>JÁ TEMOS INDICADORES CONSTRUÍDOS EM:</vt:lpstr>
      <vt:lpstr>JÁ TEMOS INDICADORES CONSTRUÍDOS EM:</vt:lpstr>
      <vt:lpstr>JÁ TEMOS INDICADORES CONSTRUÍDOS EM:</vt:lpstr>
      <vt:lpstr>MULTIBANCO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michele.fiedler</dc:creator>
  <cp:lastModifiedBy>michele fiedler</cp:lastModifiedBy>
  <cp:revision>43</cp:revision>
  <dcterms:modified xsi:type="dcterms:W3CDTF">2022-11-22T11:54:08Z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0x010100941D6CFC953E154AAE4A2DACACA72B4B</vt:lpwstr>
  </property>
</Properties>
</file>