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45"/>
  </p:notesMasterIdLst>
  <p:sldIdLst>
    <p:sldId id="333" r:id="rId7"/>
    <p:sldId id="301" r:id="rId8"/>
    <p:sldId id="299" r:id="rId9"/>
    <p:sldId id="302" r:id="rId10"/>
    <p:sldId id="305" r:id="rId11"/>
    <p:sldId id="348" r:id="rId12"/>
    <p:sldId id="349" r:id="rId13"/>
    <p:sldId id="350" r:id="rId14"/>
    <p:sldId id="310" r:id="rId15"/>
    <p:sldId id="322" r:id="rId16"/>
    <p:sldId id="323" r:id="rId17"/>
    <p:sldId id="321" r:id="rId18"/>
    <p:sldId id="314" r:id="rId19"/>
    <p:sldId id="351" r:id="rId20"/>
    <p:sldId id="352" r:id="rId21"/>
    <p:sldId id="354" r:id="rId22"/>
    <p:sldId id="356" r:id="rId23"/>
    <p:sldId id="357" r:id="rId24"/>
    <p:sldId id="320" r:id="rId25"/>
    <p:sldId id="313" r:id="rId26"/>
    <p:sldId id="332" r:id="rId27"/>
    <p:sldId id="358" r:id="rId28"/>
    <p:sldId id="319" r:id="rId29"/>
    <p:sldId id="303" r:id="rId30"/>
    <p:sldId id="304" r:id="rId31"/>
    <p:sldId id="311" r:id="rId32"/>
    <p:sldId id="312" r:id="rId33"/>
    <p:sldId id="334" r:id="rId34"/>
    <p:sldId id="335" r:id="rId35"/>
    <p:sldId id="336" r:id="rId36"/>
    <p:sldId id="337" r:id="rId37"/>
    <p:sldId id="338" r:id="rId38"/>
    <p:sldId id="339" r:id="rId39"/>
    <p:sldId id="359" r:id="rId40"/>
    <p:sldId id="360" r:id="rId41"/>
    <p:sldId id="361" r:id="rId42"/>
    <p:sldId id="362" r:id="rId43"/>
    <p:sldId id="271" r:id="rId4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B64298FD-7D6B-4B6E-80E2-1963449E9A90}">
          <p14:sldIdLst>
            <p14:sldId id="333"/>
            <p14:sldId id="301"/>
            <p14:sldId id="299"/>
          </p14:sldIdLst>
        </p14:section>
        <p14:section name="1. Atendimentos" id="{F1B5C60B-25EC-4468-A73A-CE683C004711}">
          <p14:sldIdLst>
            <p14:sldId id="302"/>
            <p14:sldId id="305"/>
            <p14:sldId id="348"/>
            <p14:sldId id="349"/>
            <p14:sldId id="350"/>
          </p14:sldIdLst>
        </p14:section>
        <p14:section name="2. Autorizações" id="{E8F5A1DF-190E-4EA6-B6DE-4F64CAF1618C}">
          <p14:sldIdLst>
            <p14:sldId id="310"/>
            <p14:sldId id="322"/>
            <p14:sldId id="323"/>
          </p14:sldIdLst>
        </p14:section>
        <p14:section name="3. Beneficiários" id="{E66BC02E-F774-40F0-89C8-448E117F4F8E}">
          <p14:sldIdLst>
            <p14:sldId id="321"/>
            <p14:sldId id="314"/>
            <p14:sldId id="351"/>
            <p14:sldId id="352"/>
            <p14:sldId id="354"/>
            <p14:sldId id="356"/>
            <p14:sldId id="357"/>
          </p14:sldIdLst>
        </p14:section>
        <p14:section name="4. Comercial" id="{5F2AAAA9-3001-41BB-9811-A3EFA20F4694}">
          <p14:sldIdLst>
            <p14:sldId id="320"/>
            <p14:sldId id="313"/>
            <p14:sldId id="332"/>
            <p14:sldId id="358"/>
          </p14:sldIdLst>
        </p14:section>
        <p14:section name="5. Financeiro" id="{978468EC-F684-46E6-A773-BD775461DBC8}">
          <p14:sldIdLst>
            <p14:sldId id="319"/>
            <p14:sldId id="303"/>
            <p14:sldId id="304"/>
            <p14:sldId id="311"/>
            <p14:sldId id="312"/>
          </p14:sldIdLst>
        </p14:section>
        <p14:section name="6. GERE" id="{53558FA0-C1C6-45A1-90E9-A86289220A3B}">
          <p14:sldIdLst>
            <p14:sldId id="334"/>
            <p14:sldId id="335"/>
            <p14:sldId id="336"/>
            <p14:sldId id="337"/>
            <p14:sldId id="338"/>
            <p14:sldId id="339"/>
          </p14:sldIdLst>
        </p14:section>
        <p14:section name="7.Sinistralidade" id="{7CD180D0-DC9A-4762-A533-D625B9E7514A}">
          <p14:sldIdLst>
            <p14:sldId id="359"/>
            <p14:sldId id="360"/>
            <p14:sldId id="361"/>
            <p14:sldId id="362"/>
          </p14:sldIdLst>
        </p14:section>
        <p14:section name="Slide Final" id="{7F945F3E-0221-4042-A5F5-CCB840C8B1A6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11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Fiedler" initials="MF" lastIdx="1" clrIdx="0">
    <p:extLst>
      <p:ext uri="{19B8F6BF-5375-455C-9EA6-DF929625EA0E}">
        <p15:presenceInfo xmlns:p15="http://schemas.microsoft.com/office/powerpoint/2012/main" userId="S-1-5-21-3618214714-2974671953-1964887879-1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336CC"/>
    <a:srgbClr val="F79633"/>
    <a:srgbClr val="676D39"/>
    <a:srgbClr val="00506A"/>
    <a:srgbClr val="909090"/>
    <a:srgbClr val="9B3523"/>
    <a:srgbClr val="5DA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8" autoAdjust="0"/>
    <p:restoredTop sz="80776" autoAdjust="0"/>
  </p:normalViewPr>
  <p:slideViewPr>
    <p:cSldViewPr>
      <p:cViewPr varScale="1">
        <p:scale>
          <a:sx n="71" d="100"/>
          <a:sy n="71" d="100"/>
        </p:scale>
        <p:origin x="708" y="52"/>
      </p:cViewPr>
      <p:guideLst>
        <p:guide orient="horz" pos="3072"/>
        <p:guide pos="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7" Type="http://schemas.openxmlformats.org/officeDocument/2006/relationships/slide" Target="../slides/slide9.xml"/><Relationship Id="rId2" Type="http://schemas.openxmlformats.org/officeDocument/2006/relationships/slide" Target="../slides/slide28.xml"/><Relationship Id="rId1" Type="http://schemas.openxmlformats.org/officeDocument/2006/relationships/slide" Target="../slides/slide23.xml"/><Relationship Id="rId6" Type="http://schemas.openxmlformats.org/officeDocument/2006/relationships/slide" Target="../slides/slide34.xml"/><Relationship Id="rId5" Type="http://schemas.openxmlformats.org/officeDocument/2006/relationships/slide" Target="../slides/slide19.xml"/><Relationship Id="rId4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7D785-7265-48A6-8CD3-3F613E2A9F88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1CF89672-E5EC-4457-ABF3-42B9DAB66AAC}">
      <dgm:prSet phldrT="[Texto]" custT="1"/>
      <dgm:spPr>
        <a:solidFill>
          <a:srgbClr val="33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5. Financeiro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6A209B2-E70E-416E-868E-C69FEAE01BB9}" type="parTrans" cxnId="{3400785F-5F68-4157-9655-D5894ED2E8CF}">
      <dgm:prSet/>
      <dgm:spPr/>
      <dgm:t>
        <a:bodyPr/>
        <a:lstStyle/>
        <a:p>
          <a:endParaRPr lang="pt-BR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46A54F4-50A3-4927-B83F-A5E5D2571262}" type="sibTrans" cxnId="{3400785F-5F68-4157-9655-D5894ED2E8CF}">
      <dgm:prSet/>
      <dgm:spPr/>
      <dgm:t>
        <a:bodyPr/>
        <a:lstStyle/>
        <a:p>
          <a:endParaRPr lang="pt-BR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700388B-8DAF-49EF-B41B-BF124786A7F5}">
      <dgm:prSet phldrT="[Texto]" custT="1"/>
      <dgm:spPr>
        <a:solidFill>
          <a:srgbClr val="33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80010" tIns="80010" rIns="80010" bIns="8001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6. GERE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16A6E79-D4E2-4101-9654-720279B24C0A}" type="parTrans" cxnId="{0045A4A1-BD48-421E-A8AA-6C98471F6C6C}">
      <dgm:prSet/>
      <dgm:spPr/>
      <dgm:t>
        <a:bodyPr/>
        <a:lstStyle/>
        <a:p>
          <a:endParaRPr lang="pt-BR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9D66877-E888-42D5-9F4E-9D2722FEC180}" type="sibTrans" cxnId="{0045A4A1-BD48-421E-A8AA-6C98471F6C6C}">
      <dgm:prSet/>
      <dgm:spPr/>
      <dgm:t>
        <a:bodyPr/>
        <a:lstStyle/>
        <a:p>
          <a:endParaRPr lang="pt-BR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F182A2D-F97E-4621-8537-29721454FEC7}">
      <dgm:prSet phldrT="[Texto]" custT="1"/>
      <dgm:spPr>
        <a:solidFill>
          <a:srgbClr val="3366CC"/>
        </a:solidFill>
      </dgm:spPr>
      <dgm:t>
        <a:bodyPr/>
        <a:lstStyle/>
        <a:p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3. Beneficiários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9E50751-5286-4B86-BA9A-46B4E9BC2262}" type="parTrans" cxnId="{3A9EFCFE-7EB4-4B27-A0F0-4C6FE122A8A2}">
      <dgm:prSet/>
      <dgm:spPr/>
      <dgm:t>
        <a:bodyPr/>
        <a:lstStyle/>
        <a:p>
          <a:endParaRPr lang="pt-BR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1AD713D-77CB-484E-A16D-E366AFEC3D48}" type="sibTrans" cxnId="{3A9EFCFE-7EB4-4B27-A0F0-4C6FE122A8A2}">
      <dgm:prSet/>
      <dgm:spPr/>
      <dgm:t>
        <a:bodyPr/>
        <a:lstStyle/>
        <a:p>
          <a:endParaRPr lang="pt-BR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DF06F9B-08D4-438A-9344-E9B16992872F}">
      <dgm:prSet phldrT="[Texto]" custT="1"/>
      <dgm:spPr>
        <a:solidFill>
          <a:srgbClr val="3366CC"/>
        </a:solidFill>
      </dgm:spPr>
      <dgm:t>
        <a:bodyPr/>
        <a:lstStyle/>
        <a:p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Atendimentos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8FD8252-CB1F-40B4-8653-96FCB8C456F7}" type="parTrans" cxnId="{9EF242A0-900E-4E9F-90E4-EE6284B84C17}">
      <dgm:prSet/>
      <dgm:spPr/>
      <dgm:t>
        <a:bodyPr/>
        <a:lstStyle/>
        <a:p>
          <a:endParaRPr lang="pt-BR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3D59AAC-9508-4144-AE0A-EAF05323F720}" type="sibTrans" cxnId="{9EF242A0-900E-4E9F-90E4-EE6284B84C17}">
      <dgm:prSet/>
      <dgm:spPr/>
      <dgm:t>
        <a:bodyPr/>
        <a:lstStyle/>
        <a:p>
          <a:endParaRPr lang="pt-BR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93DC7E0-C8CC-42D5-A853-9A6BEC3AA13F}">
      <dgm:prSet phldrT="[Texto]" custT="1"/>
      <dgm:spPr>
        <a:solidFill>
          <a:srgbClr val="33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80010" tIns="80010" rIns="80010" bIns="80010" numCol="1" spcCol="1270" anchor="ctr" anchorCtr="0"/>
        <a:lstStyle/>
        <a:p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4. Comercial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B35CB47-F981-4EA5-93FD-53D2F9BA8FB6}" type="parTrans" cxnId="{04791F37-6040-4929-9059-293D7E19D93B}">
      <dgm:prSet/>
      <dgm:spPr/>
      <dgm:t>
        <a:bodyPr/>
        <a:lstStyle/>
        <a:p>
          <a:endParaRPr lang="pt-BR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ACCB2D1-09A0-41F9-B643-AEF6DADE9E85}" type="sibTrans" cxnId="{04791F37-6040-4929-9059-293D7E19D93B}">
      <dgm:prSet/>
      <dgm:spPr/>
      <dgm:t>
        <a:bodyPr/>
        <a:lstStyle/>
        <a:p>
          <a:endParaRPr lang="pt-BR" sz="20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1F28ADE-80B9-4C29-97CC-AB7E1CDAB4C5}">
      <dgm:prSet phldrT="[Texto]" custT="1"/>
      <dgm:spPr>
        <a:solidFill>
          <a:srgbClr val="3366CC"/>
        </a:solidFill>
      </dgm:spPr>
      <dgm:t>
        <a:bodyPr/>
        <a:lstStyle/>
        <a:p>
          <a:r>
            <a:rPr lang="pt-BR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7. Sinistralidade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DD924257-0CD4-4B72-B6B5-FF9C133CD244}" type="parTrans" cxnId="{05285A47-D37A-400F-BB94-345C52F6969E}">
      <dgm:prSet/>
      <dgm:spPr/>
      <dgm:t>
        <a:bodyPr/>
        <a:lstStyle/>
        <a:p>
          <a:endParaRPr lang="pt-BR" sz="2000"/>
        </a:p>
      </dgm:t>
    </dgm:pt>
    <dgm:pt modelId="{B880387E-AB84-4A6B-BFCC-8E13E1F46C41}" type="sibTrans" cxnId="{05285A47-D37A-400F-BB94-345C52F6969E}">
      <dgm:prSet/>
      <dgm:spPr/>
      <dgm:t>
        <a:bodyPr/>
        <a:lstStyle/>
        <a:p>
          <a:endParaRPr lang="pt-BR" sz="2000"/>
        </a:p>
      </dgm:t>
    </dgm:pt>
    <dgm:pt modelId="{02B78FB1-1335-4EFA-B9C9-852EED69015E}">
      <dgm:prSet phldrT="[Texto]" custT="1"/>
      <dgm:spPr>
        <a:solidFill>
          <a:srgbClr val="3366CC"/>
        </a:solidFill>
      </dgm:spPr>
      <dgm:t>
        <a:bodyPr/>
        <a:lstStyle/>
        <a:p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Autorizações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67898C18-DFC5-4825-A351-1C978421E52B}" type="parTrans" cxnId="{6EC04D28-0832-4892-A4DE-9BAEE2C61EC3}">
      <dgm:prSet/>
      <dgm:spPr/>
      <dgm:t>
        <a:bodyPr/>
        <a:lstStyle/>
        <a:p>
          <a:endParaRPr lang="pt-BR"/>
        </a:p>
      </dgm:t>
    </dgm:pt>
    <dgm:pt modelId="{00395E8D-5BEA-4EC0-916A-7DE314197690}" type="sibTrans" cxnId="{6EC04D28-0832-4892-A4DE-9BAEE2C61EC3}">
      <dgm:prSet/>
      <dgm:spPr/>
      <dgm:t>
        <a:bodyPr/>
        <a:lstStyle/>
        <a:p>
          <a:endParaRPr lang="pt-BR"/>
        </a:p>
      </dgm:t>
    </dgm:pt>
    <dgm:pt modelId="{88C0B35D-3D50-43E9-92BA-BEB8900A0B16}" type="pres">
      <dgm:prSet presAssocID="{1D57D785-7265-48A6-8CD3-3F613E2A9F88}" presName="linear" presStyleCnt="0">
        <dgm:presLayoutVars>
          <dgm:animLvl val="lvl"/>
          <dgm:resizeHandles val="exact"/>
        </dgm:presLayoutVars>
      </dgm:prSet>
      <dgm:spPr/>
    </dgm:pt>
    <dgm:pt modelId="{B3F713DF-15ED-4905-9CBA-C80E35031FFB}" type="pres">
      <dgm:prSet presAssocID="{CDF06F9B-08D4-438A-9344-E9B16992872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6DD3B45-77A9-4717-94DC-50258EAA120E}" type="pres">
      <dgm:prSet presAssocID="{73D59AAC-9508-4144-AE0A-EAF05323F720}" presName="spacer" presStyleCnt="0"/>
      <dgm:spPr/>
    </dgm:pt>
    <dgm:pt modelId="{7C87E2B3-DE28-4AAA-A00C-A3AA4DCD1BCA}" type="pres">
      <dgm:prSet presAssocID="{02B78FB1-1335-4EFA-B9C9-852EED69015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17A7F-5C15-4900-8847-4CF4CC9408D3}" type="pres">
      <dgm:prSet presAssocID="{00395E8D-5BEA-4EC0-916A-7DE314197690}" presName="spacer" presStyleCnt="0"/>
      <dgm:spPr/>
    </dgm:pt>
    <dgm:pt modelId="{3BB3513A-16A8-453A-B82C-AC04C0442BA9}" type="pres">
      <dgm:prSet presAssocID="{EF182A2D-F97E-4621-8537-29721454FEC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7701194-CE00-4B84-9B9D-4B13BA188936}" type="pres">
      <dgm:prSet presAssocID="{C1AD713D-77CB-484E-A16D-E366AFEC3D48}" presName="spacer" presStyleCnt="0"/>
      <dgm:spPr/>
    </dgm:pt>
    <dgm:pt modelId="{1E3FE7D2-769D-47BF-9980-ABCB402528AF}" type="pres">
      <dgm:prSet presAssocID="{893DC7E0-C8CC-42D5-A853-9A6BEC3AA13F}" presName="parentText" presStyleLbl="node1" presStyleIdx="3" presStyleCnt="7">
        <dgm:presLayoutVars>
          <dgm:chMax val="0"/>
          <dgm:bulletEnabled val="1"/>
        </dgm:presLayoutVars>
      </dgm:prSet>
      <dgm:spPr>
        <a:xfrm>
          <a:off x="0" y="1853965"/>
          <a:ext cx="5976664" cy="540540"/>
        </a:xfrm>
        <a:prstGeom prst="roundRect">
          <a:avLst/>
        </a:prstGeom>
      </dgm:spPr>
    </dgm:pt>
    <dgm:pt modelId="{527FB5CC-A11D-4864-8C91-57E622DAB5D1}" type="pres">
      <dgm:prSet presAssocID="{DACCB2D1-09A0-41F9-B643-AEF6DADE9E85}" presName="spacer" presStyleCnt="0"/>
      <dgm:spPr/>
    </dgm:pt>
    <dgm:pt modelId="{921B4F50-A100-4B19-AF08-3C9BB5B5CCA6}" type="pres">
      <dgm:prSet presAssocID="{1CF89672-E5EC-4457-ABF3-42B9DAB66AAC}" presName="parentText" presStyleLbl="node1" presStyleIdx="4" presStyleCnt="7" custLinFactNeighborY="977">
        <dgm:presLayoutVars>
          <dgm:chMax val="0"/>
          <dgm:bulletEnabled val="1"/>
        </dgm:presLayoutVars>
      </dgm:prSet>
      <dgm:spPr>
        <a:xfrm>
          <a:off x="0" y="2455576"/>
          <a:ext cx="5976664" cy="540540"/>
        </a:xfrm>
        <a:prstGeom prst="roundRect">
          <a:avLst/>
        </a:prstGeom>
      </dgm:spPr>
    </dgm:pt>
    <dgm:pt modelId="{2FC556ED-B4FC-41B8-9A1C-23137EC241D5}" type="pres">
      <dgm:prSet presAssocID="{E46A54F4-50A3-4927-B83F-A5E5D2571262}" presName="spacer" presStyleCnt="0"/>
      <dgm:spPr/>
    </dgm:pt>
    <dgm:pt modelId="{56F27926-38D8-495E-9AA6-59867461DDA5}" type="pres">
      <dgm:prSet presAssocID="{8700388B-8DAF-49EF-B41B-BF124786A7F5}" presName="parentText" presStyleLbl="node1" presStyleIdx="5" presStyleCnt="7">
        <dgm:presLayoutVars>
          <dgm:chMax val="0"/>
          <dgm:bulletEnabled val="1"/>
        </dgm:presLayoutVars>
      </dgm:prSet>
      <dgm:spPr>
        <a:xfrm>
          <a:off x="0" y="3056006"/>
          <a:ext cx="5976664" cy="540540"/>
        </a:xfrm>
        <a:prstGeom prst="roundRect">
          <a:avLst/>
        </a:prstGeom>
      </dgm:spPr>
    </dgm:pt>
    <dgm:pt modelId="{8AA010B8-7914-44BF-9DDD-66F0378628EA}" type="pres">
      <dgm:prSet presAssocID="{99D66877-E888-42D5-9F4E-9D2722FEC180}" presName="spacer" presStyleCnt="0"/>
      <dgm:spPr/>
    </dgm:pt>
    <dgm:pt modelId="{B608FC15-2405-49E4-A92E-247CE6BAEED1}" type="pres">
      <dgm:prSet presAssocID="{B1F28ADE-80B9-4C29-97CC-AB7E1CDAB4C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478A301-1B98-4869-8A93-FD9BA9B74DE3}" type="presOf" srcId="{B1F28ADE-80B9-4C29-97CC-AB7E1CDAB4C5}" destId="{B608FC15-2405-49E4-A92E-247CE6BAEED1}" srcOrd="0" destOrd="0" presId="urn:microsoft.com/office/officeart/2005/8/layout/vList2"/>
    <dgm:cxn modelId="{6EC04D28-0832-4892-A4DE-9BAEE2C61EC3}" srcId="{1D57D785-7265-48A6-8CD3-3F613E2A9F88}" destId="{02B78FB1-1335-4EFA-B9C9-852EED69015E}" srcOrd="1" destOrd="0" parTransId="{67898C18-DFC5-4825-A351-1C978421E52B}" sibTransId="{00395E8D-5BEA-4EC0-916A-7DE314197690}"/>
    <dgm:cxn modelId="{6CF9A22A-8C10-4BB8-BD71-F14040A08773}" type="presOf" srcId="{1D57D785-7265-48A6-8CD3-3F613E2A9F88}" destId="{88C0B35D-3D50-43E9-92BA-BEB8900A0B16}" srcOrd="0" destOrd="0" presId="urn:microsoft.com/office/officeart/2005/8/layout/vList2"/>
    <dgm:cxn modelId="{04791F37-6040-4929-9059-293D7E19D93B}" srcId="{1D57D785-7265-48A6-8CD3-3F613E2A9F88}" destId="{893DC7E0-C8CC-42D5-A853-9A6BEC3AA13F}" srcOrd="3" destOrd="0" parTransId="{EB35CB47-F981-4EA5-93FD-53D2F9BA8FB6}" sibTransId="{DACCB2D1-09A0-41F9-B643-AEF6DADE9E85}"/>
    <dgm:cxn modelId="{3400785F-5F68-4157-9655-D5894ED2E8CF}" srcId="{1D57D785-7265-48A6-8CD3-3F613E2A9F88}" destId="{1CF89672-E5EC-4457-ABF3-42B9DAB66AAC}" srcOrd="4" destOrd="0" parTransId="{B6A209B2-E70E-416E-868E-C69FEAE01BB9}" sibTransId="{E46A54F4-50A3-4927-B83F-A5E5D2571262}"/>
    <dgm:cxn modelId="{05285A47-D37A-400F-BB94-345C52F6969E}" srcId="{1D57D785-7265-48A6-8CD3-3F613E2A9F88}" destId="{B1F28ADE-80B9-4C29-97CC-AB7E1CDAB4C5}" srcOrd="6" destOrd="0" parTransId="{DD924257-0CD4-4B72-B6B5-FF9C133CD244}" sibTransId="{B880387E-AB84-4A6B-BFCC-8E13E1F46C41}"/>
    <dgm:cxn modelId="{9EF242A0-900E-4E9F-90E4-EE6284B84C17}" srcId="{1D57D785-7265-48A6-8CD3-3F613E2A9F88}" destId="{CDF06F9B-08D4-438A-9344-E9B16992872F}" srcOrd="0" destOrd="0" parTransId="{C8FD8252-CB1F-40B4-8653-96FCB8C456F7}" sibTransId="{73D59AAC-9508-4144-AE0A-EAF05323F720}"/>
    <dgm:cxn modelId="{0045A4A1-BD48-421E-A8AA-6C98471F6C6C}" srcId="{1D57D785-7265-48A6-8CD3-3F613E2A9F88}" destId="{8700388B-8DAF-49EF-B41B-BF124786A7F5}" srcOrd="5" destOrd="0" parTransId="{816A6E79-D4E2-4101-9654-720279B24C0A}" sibTransId="{99D66877-E888-42D5-9F4E-9D2722FEC180}"/>
    <dgm:cxn modelId="{4920A2A6-D0FF-4E35-A8DF-DCB9779C17E6}" type="presOf" srcId="{893DC7E0-C8CC-42D5-A853-9A6BEC3AA13F}" destId="{1E3FE7D2-769D-47BF-9980-ABCB402528AF}" srcOrd="0" destOrd="0" presId="urn:microsoft.com/office/officeart/2005/8/layout/vList2"/>
    <dgm:cxn modelId="{CB8AB2C0-ED68-4E4D-9711-E8A3759A2F07}" type="presOf" srcId="{8700388B-8DAF-49EF-B41B-BF124786A7F5}" destId="{56F27926-38D8-495E-9AA6-59867461DDA5}" srcOrd="0" destOrd="0" presId="urn:microsoft.com/office/officeart/2005/8/layout/vList2"/>
    <dgm:cxn modelId="{F11A09C6-5676-417E-A3BD-A6F5051CD8AD}" type="presOf" srcId="{02B78FB1-1335-4EFA-B9C9-852EED69015E}" destId="{7C87E2B3-DE28-4AAA-A00C-A3AA4DCD1BCA}" srcOrd="0" destOrd="0" presId="urn:microsoft.com/office/officeart/2005/8/layout/vList2"/>
    <dgm:cxn modelId="{040447DA-3AA3-4AAF-AF47-6EF84FE1D6BB}" type="presOf" srcId="{CDF06F9B-08D4-438A-9344-E9B16992872F}" destId="{B3F713DF-15ED-4905-9CBA-C80E35031FFB}" srcOrd="0" destOrd="0" presId="urn:microsoft.com/office/officeart/2005/8/layout/vList2"/>
    <dgm:cxn modelId="{B27874DD-593A-4E32-A416-0A92E73D57BA}" type="presOf" srcId="{EF182A2D-F97E-4621-8537-29721454FEC7}" destId="{3BB3513A-16A8-453A-B82C-AC04C0442BA9}" srcOrd="0" destOrd="0" presId="urn:microsoft.com/office/officeart/2005/8/layout/vList2"/>
    <dgm:cxn modelId="{7E2B99EF-7A95-4F4E-87F9-C099C327BCFE}" type="presOf" srcId="{1CF89672-E5EC-4457-ABF3-42B9DAB66AAC}" destId="{921B4F50-A100-4B19-AF08-3C9BB5B5CCA6}" srcOrd="0" destOrd="0" presId="urn:microsoft.com/office/officeart/2005/8/layout/vList2"/>
    <dgm:cxn modelId="{3A9EFCFE-7EB4-4B27-A0F0-4C6FE122A8A2}" srcId="{1D57D785-7265-48A6-8CD3-3F613E2A9F88}" destId="{EF182A2D-F97E-4621-8537-29721454FEC7}" srcOrd="2" destOrd="0" parTransId="{49E50751-5286-4B86-BA9A-46B4E9BC2262}" sibTransId="{C1AD713D-77CB-484E-A16D-E366AFEC3D48}"/>
    <dgm:cxn modelId="{86A16D76-2FE5-4736-9F64-FD46542D2781}" type="presParOf" srcId="{88C0B35D-3D50-43E9-92BA-BEB8900A0B16}" destId="{B3F713DF-15ED-4905-9CBA-C80E35031FFB}" srcOrd="0" destOrd="0" presId="urn:microsoft.com/office/officeart/2005/8/layout/vList2"/>
    <dgm:cxn modelId="{E0A915EF-81B8-4924-B27D-17F0E9862B6B}" type="presParOf" srcId="{88C0B35D-3D50-43E9-92BA-BEB8900A0B16}" destId="{76DD3B45-77A9-4717-94DC-50258EAA120E}" srcOrd="1" destOrd="0" presId="urn:microsoft.com/office/officeart/2005/8/layout/vList2"/>
    <dgm:cxn modelId="{B49855F1-0588-4FE8-ADE5-2193EFF6CE75}" type="presParOf" srcId="{88C0B35D-3D50-43E9-92BA-BEB8900A0B16}" destId="{7C87E2B3-DE28-4AAA-A00C-A3AA4DCD1BCA}" srcOrd="2" destOrd="0" presId="urn:microsoft.com/office/officeart/2005/8/layout/vList2"/>
    <dgm:cxn modelId="{85B63800-F24E-4B1D-8058-870A237B2F51}" type="presParOf" srcId="{88C0B35D-3D50-43E9-92BA-BEB8900A0B16}" destId="{6F917A7F-5C15-4900-8847-4CF4CC9408D3}" srcOrd="3" destOrd="0" presId="urn:microsoft.com/office/officeart/2005/8/layout/vList2"/>
    <dgm:cxn modelId="{49F93E47-D960-4145-B0DB-BC04D9ABF49B}" type="presParOf" srcId="{88C0B35D-3D50-43E9-92BA-BEB8900A0B16}" destId="{3BB3513A-16A8-453A-B82C-AC04C0442BA9}" srcOrd="4" destOrd="0" presId="urn:microsoft.com/office/officeart/2005/8/layout/vList2"/>
    <dgm:cxn modelId="{7D855E4E-EB52-43AE-94D9-149D9717A5E8}" type="presParOf" srcId="{88C0B35D-3D50-43E9-92BA-BEB8900A0B16}" destId="{67701194-CE00-4B84-9B9D-4B13BA188936}" srcOrd="5" destOrd="0" presId="urn:microsoft.com/office/officeart/2005/8/layout/vList2"/>
    <dgm:cxn modelId="{992D0C82-7E4A-4FD6-B145-994DF34EFFA4}" type="presParOf" srcId="{88C0B35D-3D50-43E9-92BA-BEB8900A0B16}" destId="{1E3FE7D2-769D-47BF-9980-ABCB402528AF}" srcOrd="6" destOrd="0" presId="urn:microsoft.com/office/officeart/2005/8/layout/vList2"/>
    <dgm:cxn modelId="{06E15436-1860-4E54-A448-C222FEFBC6EE}" type="presParOf" srcId="{88C0B35D-3D50-43E9-92BA-BEB8900A0B16}" destId="{527FB5CC-A11D-4864-8C91-57E622DAB5D1}" srcOrd="7" destOrd="0" presId="urn:microsoft.com/office/officeart/2005/8/layout/vList2"/>
    <dgm:cxn modelId="{64141520-C3FE-4CF6-A57F-9D0635156489}" type="presParOf" srcId="{88C0B35D-3D50-43E9-92BA-BEB8900A0B16}" destId="{921B4F50-A100-4B19-AF08-3C9BB5B5CCA6}" srcOrd="8" destOrd="0" presId="urn:microsoft.com/office/officeart/2005/8/layout/vList2"/>
    <dgm:cxn modelId="{53572A59-DA65-40B9-80CF-791EEE341345}" type="presParOf" srcId="{88C0B35D-3D50-43E9-92BA-BEB8900A0B16}" destId="{2FC556ED-B4FC-41B8-9A1C-23137EC241D5}" srcOrd="9" destOrd="0" presId="urn:microsoft.com/office/officeart/2005/8/layout/vList2"/>
    <dgm:cxn modelId="{50C651C7-A797-486B-8639-B0B6222D290F}" type="presParOf" srcId="{88C0B35D-3D50-43E9-92BA-BEB8900A0B16}" destId="{56F27926-38D8-495E-9AA6-59867461DDA5}" srcOrd="10" destOrd="0" presId="urn:microsoft.com/office/officeart/2005/8/layout/vList2"/>
    <dgm:cxn modelId="{B362F969-AAB0-46C9-AF0D-70B207653BB4}" type="presParOf" srcId="{88C0B35D-3D50-43E9-92BA-BEB8900A0B16}" destId="{8AA010B8-7914-44BF-9DDD-66F0378628EA}" srcOrd="11" destOrd="0" presId="urn:microsoft.com/office/officeart/2005/8/layout/vList2"/>
    <dgm:cxn modelId="{1F824631-20A7-4854-AF26-7403B938F4A7}" type="presParOf" srcId="{88C0B35D-3D50-43E9-92BA-BEB8900A0B16}" destId="{B608FC15-2405-49E4-A92E-247CE6BAEED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713DF-15ED-4905-9CBA-C80E35031FFB}">
      <dsp:nvSpPr>
        <dsp:cNvPr id="0" name=""/>
        <dsp:cNvSpPr/>
      </dsp:nvSpPr>
      <dsp:spPr>
        <a:xfrm>
          <a:off x="0" y="47756"/>
          <a:ext cx="5976664" cy="524160"/>
        </a:xfrm>
        <a:prstGeom prst="roundRect">
          <a:avLst/>
        </a:prstGeom>
        <a:solidFill>
          <a:srgbClr val="33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Atendimentos</a:t>
          </a:r>
        </a:p>
      </dsp:txBody>
      <dsp:txXfrm>
        <a:off x="25587" y="73343"/>
        <a:ext cx="5925490" cy="472986"/>
      </dsp:txXfrm>
    </dsp:sp>
    <dsp:sp modelId="{7C87E2B3-DE28-4AAA-A00C-A3AA4DCD1BCA}">
      <dsp:nvSpPr>
        <dsp:cNvPr id="0" name=""/>
        <dsp:cNvSpPr/>
      </dsp:nvSpPr>
      <dsp:spPr>
        <a:xfrm>
          <a:off x="0" y="652556"/>
          <a:ext cx="5976664" cy="524160"/>
        </a:xfrm>
        <a:prstGeom prst="roundRect">
          <a:avLst/>
        </a:prstGeom>
        <a:solidFill>
          <a:srgbClr val="33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Autorizações</a:t>
          </a:r>
        </a:p>
      </dsp:txBody>
      <dsp:txXfrm>
        <a:off x="25587" y="678143"/>
        <a:ext cx="5925490" cy="472986"/>
      </dsp:txXfrm>
    </dsp:sp>
    <dsp:sp modelId="{3BB3513A-16A8-453A-B82C-AC04C0442BA9}">
      <dsp:nvSpPr>
        <dsp:cNvPr id="0" name=""/>
        <dsp:cNvSpPr/>
      </dsp:nvSpPr>
      <dsp:spPr>
        <a:xfrm>
          <a:off x="0" y="1257356"/>
          <a:ext cx="5976664" cy="524160"/>
        </a:xfrm>
        <a:prstGeom prst="roundRect">
          <a:avLst/>
        </a:prstGeom>
        <a:solidFill>
          <a:srgbClr val="33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3. Beneficiários</a:t>
          </a:r>
        </a:p>
      </dsp:txBody>
      <dsp:txXfrm>
        <a:off x="25587" y="1282943"/>
        <a:ext cx="5925490" cy="472986"/>
      </dsp:txXfrm>
    </dsp:sp>
    <dsp:sp modelId="{1E3FE7D2-769D-47BF-9980-ABCB402528AF}">
      <dsp:nvSpPr>
        <dsp:cNvPr id="0" name=""/>
        <dsp:cNvSpPr/>
      </dsp:nvSpPr>
      <dsp:spPr>
        <a:xfrm>
          <a:off x="0" y="1862156"/>
          <a:ext cx="5976664" cy="524160"/>
        </a:xfrm>
        <a:prstGeom prst="roundRect">
          <a:avLst/>
        </a:prstGeom>
        <a:solidFill>
          <a:srgbClr val="33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4. Comercial</a:t>
          </a:r>
        </a:p>
      </dsp:txBody>
      <dsp:txXfrm>
        <a:off x="25587" y="1887743"/>
        <a:ext cx="5925490" cy="472986"/>
      </dsp:txXfrm>
    </dsp:sp>
    <dsp:sp modelId="{921B4F50-A100-4B19-AF08-3C9BB5B5CCA6}">
      <dsp:nvSpPr>
        <dsp:cNvPr id="0" name=""/>
        <dsp:cNvSpPr/>
      </dsp:nvSpPr>
      <dsp:spPr>
        <a:xfrm>
          <a:off x="0" y="2467743"/>
          <a:ext cx="5976664" cy="524160"/>
        </a:xfrm>
        <a:prstGeom prst="roundRect">
          <a:avLst/>
        </a:prstGeom>
        <a:solidFill>
          <a:srgbClr val="33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5. Financeiro</a:t>
          </a:r>
        </a:p>
      </dsp:txBody>
      <dsp:txXfrm>
        <a:off x="25587" y="2493330"/>
        <a:ext cx="5925490" cy="472986"/>
      </dsp:txXfrm>
    </dsp:sp>
    <dsp:sp modelId="{56F27926-38D8-495E-9AA6-59867461DDA5}">
      <dsp:nvSpPr>
        <dsp:cNvPr id="0" name=""/>
        <dsp:cNvSpPr/>
      </dsp:nvSpPr>
      <dsp:spPr>
        <a:xfrm>
          <a:off x="0" y="3071756"/>
          <a:ext cx="5976664" cy="524160"/>
        </a:xfrm>
        <a:prstGeom prst="roundRect">
          <a:avLst/>
        </a:prstGeom>
        <a:solidFill>
          <a:srgbClr val="33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6. GERE</a:t>
          </a:r>
        </a:p>
      </dsp:txBody>
      <dsp:txXfrm>
        <a:off x="25587" y="3097343"/>
        <a:ext cx="5925490" cy="472986"/>
      </dsp:txXfrm>
    </dsp:sp>
    <dsp:sp modelId="{B608FC15-2405-49E4-A92E-247CE6BAEED1}">
      <dsp:nvSpPr>
        <dsp:cNvPr id="0" name=""/>
        <dsp:cNvSpPr/>
      </dsp:nvSpPr>
      <dsp:spPr>
        <a:xfrm>
          <a:off x="0" y="3676556"/>
          <a:ext cx="5976664" cy="524160"/>
        </a:xfrm>
        <a:prstGeom prst="roundRect">
          <a:avLst/>
        </a:prstGeom>
        <a:solidFill>
          <a:srgbClr val="3366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7. Sinistralidade</a:t>
          </a:r>
        </a:p>
      </dsp:txBody>
      <dsp:txXfrm>
        <a:off x="25587" y="3702143"/>
        <a:ext cx="5925490" cy="472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A12A9-0031-41E1-BDB8-F67E57197E99}" type="datetimeFigureOut">
              <a:rPr lang="pt-BR" smtClean="0"/>
              <a:pPr/>
              <a:t>22/11/2022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4B929-79C2-41D9-A634-CCB7B07065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30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B929-79C2-41D9-A634-CCB7B070650A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1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B929-79C2-41D9-A634-CCB7B070650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52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4B929-79C2-41D9-A634-CCB7B070650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21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B929-79C2-41D9-A634-CCB7B070650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03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4B929-79C2-41D9-A634-CCB7B070650A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60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5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3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32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55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85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67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92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7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9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43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7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3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78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76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8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54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93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95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1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64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16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53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72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0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1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9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1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" y="2661"/>
            <a:ext cx="9130475" cy="5138177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D005-52E6-4E55-AAB0-D8FEFC41D6C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3E7FE-36F2-4478-BB00-C98EC7A472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7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95E3-424D-4B38-B29E-2FD504D4B8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B871-BE0E-4B26-BBD1-D5F9C7006EC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8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65" y="5000642"/>
            <a:ext cx="6215074" cy="142858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prstClr val="white"/>
                </a:solidFill>
              </a:rPr>
              <a:t>                   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35980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Indicadores de Gestão</a:t>
            </a:r>
          </a:p>
          <a:p>
            <a:pPr algn="ctr"/>
            <a:r>
              <a:rPr lang="pt-BR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SOLUS - OPERADORAS DE SAÚDE</a:t>
            </a:r>
          </a:p>
        </p:txBody>
      </p:sp>
      <p:pic>
        <p:nvPicPr>
          <p:cNvPr id="5" name="Google Shape;226;p31">
            <a:extLst>
              <a:ext uri="{FF2B5EF4-FFF2-40B4-BE49-F238E27FC236}">
                <a16:creationId xmlns:a16="http://schemas.microsoft.com/office/drawing/2014/main" id="{8F179780-FFF6-268B-C941-ABEAE25445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800" y="2194724"/>
            <a:ext cx="3332166" cy="754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7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0" y="139864"/>
            <a:ext cx="567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 Resumo geral de Autorizações pendentes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C9F5284-C0D0-E1B7-0619-D47B4E9BA88C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226;p31">
            <a:extLst>
              <a:ext uri="{FF2B5EF4-FFF2-40B4-BE49-F238E27FC236}">
                <a16:creationId xmlns:a16="http://schemas.microsoft.com/office/drawing/2014/main" id="{4640C22D-9E3B-B772-4099-4D5ED10F03A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74DC014-136C-6C27-57F5-683AF2D3EDC3}"/>
              </a:ext>
            </a:extLst>
          </p:cNvPr>
          <p:cNvSpPr/>
          <p:nvPr/>
        </p:nvSpPr>
        <p:spPr>
          <a:xfrm>
            <a:off x="771823" y="735546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7FFF620E-5F7B-1A6B-AA09-F093E891CC1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771550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17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 Natureza da Guia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72970F9-5070-E395-11BA-A1E9FC37169F}"/>
              </a:ext>
            </a:extLst>
          </p:cNvPr>
          <p:cNvSpPr/>
          <p:nvPr/>
        </p:nvSpPr>
        <p:spPr>
          <a:xfrm>
            <a:off x="771823" y="735546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FDD50F38-6DCA-9077-4CBE-42F8E39998C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810800"/>
            <a:ext cx="1417573" cy="32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A22D48C-20A3-770A-2E5F-53146D0EAFCC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93F07B6-EAA3-01D8-44FE-1EC4BBFA411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11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332000" y="1815666"/>
            <a:ext cx="6480000" cy="1440160"/>
            <a:chOff x="0" y="57777"/>
            <a:chExt cx="6327557" cy="479700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0" y="57777"/>
              <a:ext cx="6327557" cy="4797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23417" y="81194"/>
              <a:ext cx="6280723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>
                  <a:latin typeface="Open Sans" panose="020B0606030504020204"/>
                </a:rPr>
                <a:t>2. Indicadores de Autorizações</a:t>
              </a:r>
            </a:p>
          </p:txBody>
        </p:sp>
      </p:grpSp>
      <p:pic>
        <p:nvPicPr>
          <p:cNvPr id="15" name="Imagem 14" descr="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6" y="0"/>
            <a:ext cx="9144000" cy="51435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-47758" y="2715766"/>
            <a:ext cx="9239516" cy="97210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7" name="Imagem 16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82" y="4616703"/>
            <a:ext cx="1375879" cy="351552"/>
          </a:xfrm>
          <a:prstGeom prst="rect">
            <a:avLst/>
          </a:prstGeom>
          <a:effectLst/>
        </p:spPr>
      </p:pic>
      <p:sp>
        <p:nvSpPr>
          <p:cNvPr id="18" name="Retângulo 17"/>
          <p:cNvSpPr/>
          <p:nvPr/>
        </p:nvSpPr>
        <p:spPr>
          <a:xfrm>
            <a:off x="-42382" y="2139702"/>
            <a:ext cx="9234140" cy="9720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9" name="CaixaDeTexto 4"/>
          <p:cNvSpPr txBox="1"/>
          <p:nvPr/>
        </p:nvSpPr>
        <p:spPr>
          <a:xfrm>
            <a:off x="6643630" y="3285517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848688"/>
                </a:solidFill>
              </a:rPr>
              <a:t>6 </a:t>
            </a:r>
            <a:r>
              <a:rPr lang="en-US" i="1" dirty="0" err="1">
                <a:solidFill>
                  <a:srgbClr val="848688"/>
                </a:solidFill>
              </a:rPr>
              <a:t>Modelos</a:t>
            </a:r>
            <a:r>
              <a:rPr lang="en-US" i="1" dirty="0">
                <a:solidFill>
                  <a:srgbClr val="848688"/>
                </a:solidFill>
              </a:rPr>
              <a:t> de Dashboard</a:t>
            </a:r>
            <a:endParaRPr lang="pt-BR" dirty="0"/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695415" y="2468789"/>
            <a:ext cx="8027999" cy="648072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BENEFICIÁRIOS</a:t>
            </a:r>
            <a:endParaRPr lang="pt-BR" sz="2400" i="1" dirty="0">
              <a:solidFill>
                <a:srgbClr val="84868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Botão de ação: Página Inicial 9">
            <a:hlinkClick r:id="rId4" action="ppaction://hlinksldjump" highlightClick="1"/>
          </p:cNvPr>
          <p:cNvSpPr/>
          <p:nvPr/>
        </p:nvSpPr>
        <p:spPr>
          <a:xfrm>
            <a:off x="188659" y="46833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oogle Shape;226;p31">
            <a:extLst>
              <a:ext uri="{FF2B5EF4-FFF2-40B4-BE49-F238E27FC236}">
                <a16:creationId xmlns:a16="http://schemas.microsoft.com/office/drawing/2014/main" id="{90F2F69C-5B1F-E85F-5A63-3B7634F2A58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783" y="4685259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54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 Beneficiários Ativos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42DB145-795C-9486-A69F-934EFDB8E412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74B31399-7DB0-FCB8-EC58-FEE2E7F060A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78C60BD-893F-C4F1-CEFE-ADBB6B76FDB4}"/>
              </a:ext>
            </a:extLst>
          </p:cNvPr>
          <p:cNvSpPr/>
          <p:nvPr/>
        </p:nvSpPr>
        <p:spPr>
          <a:xfrm>
            <a:off x="771823" y="915566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9F076A3C-128C-1B26-D4E2-F6DD318A1DC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915566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01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0" y="139864"/>
            <a:ext cx="54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 Beneficiários Inclusos x Cancelamentos</a:t>
            </a:r>
          </a:p>
        </p:txBody>
      </p:sp>
      <p:sp>
        <p:nvSpPr>
          <p:cNvPr id="7" name="Botão de ação: Página Inicial 6">
            <a:hlinkClick r:id="rId4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7261ADA-7EC5-7EB9-F776-98F3F423FA04}"/>
              </a:ext>
            </a:extLst>
          </p:cNvPr>
          <p:cNvSpPr/>
          <p:nvPr/>
        </p:nvSpPr>
        <p:spPr>
          <a:xfrm>
            <a:off x="771823" y="915566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033BF512-6A46-581E-AAA0-FFAD899F9C6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9592" y="915566"/>
            <a:ext cx="1417573" cy="32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B9A2525-CADA-CEF6-38F2-D54C0D9CB2DD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79667063-EFAA-B392-8EF2-93A84E268FD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474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0" y="139864"/>
            <a:ext cx="54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03. População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1A67550-BE4C-4028-72C0-B941BF027612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A8ACA890-CE6A-83CD-DE12-2531B34283A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95A9E2F-7ABD-9E1E-4A35-E3B96BC8C190}"/>
              </a:ext>
            </a:extLst>
          </p:cNvPr>
          <p:cNvSpPr/>
          <p:nvPr/>
        </p:nvSpPr>
        <p:spPr>
          <a:xfrm>
            <a:off x="771823" y="915566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0603C09D-8B9E-DD54-9114-BEED91400E4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915566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89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0" y="139864"/>
            <a:ext cx="668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04. Comparativo entre 2015 e 2016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6913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36A94C1-5C72-35EA-E1CD-2CAC0F3BB06E}"/>
              </a:ext>
            </a:extLst>
          </p:cNvPr>
          <p:cNvSpPr/>
          <p:nvPr/>
        </p:nvSpPr>
        <p:spPr>
          <a:xfrm>
            <a:off x="771823" y="1131590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6239E022-73F4-DD44-5C8B-B796D0974EF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1131590"/>
            <a:ext cx="1417573" cy="32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B0658AA-5A72-2954-3D56-796091A647B8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BD8F22C5-F2DF-D389-0D75-CA908E928B6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23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0" y="139864"/>
            <a:ext cx="668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05. População: Cancelamentos Mês a Mês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8366ED52-7257-63D1-8A2F-FC95092618AB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1BE24917-58FB-323C-6DD0-B2CF356B4DE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E558E51-CC2C-C796-39C7-75DDD2F24067}"/>
              </a:ext>
            </a:extLst>
          </p:cNvPr>
          <p:cNvSpPr/>
          <p:nvPr/>
        </p:nvSpPr>
        <p:spPr>
          <a:xfrm>
            <a:off x="771823" y="915566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A14C4D25-5087-D6AB-9C22-DB29BF292BA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915566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340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0" y="139864"/>
            <a:ext cx="668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06. População: Motivos de Cancelamento - Mês a Mês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F67A0E95-42D8-5316-6427-F05CCB21E111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C4B5B9FE-8EC2-6C47-CDA2-FC5D229B097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B2301D7-AB1F-5629-159C-4BD7DB6A9FD8}"/>
              </a:ext>
            </a:extLst>
          </p:cNvPr>
          <p:cNvSpPr/>
          <p:nvPr/>
        </p:nvSpPr>
        <p:spPr>
          <a:xfrm>
            <a:off x="771823" y="771550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1CC19E06-2417-89B2-A3BE-85509B8F478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771550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23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332000" y="1815666"/>
            <a:ext cx="6480000" cy="1440160"/>
            <a:chOff x="0" y="57777"/>
            <a:chExt cx="6327557" cy="479700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0" y="57777"/>
              <a:ext cx="6327557" cy="4797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23417" y="81194"/>
              <a:ext cx="6280723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>
                  <a:latin typeface="Open Sans" panose="020B0606030504020204"/>
                </a:rPr>
                <a:t>2. Indicadores de Autorizações</a:t>
              </a:r>
            </a:p>
          </p:txBody>
        </p:sp>
      </p:grpSp>
      <p:pic>
        <p:nvPicPr>
          <p:cNvPr id="15" name="Imagem 14" descr="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6" y="0"/>
            <a:ext cx="9144000" cy="51435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-47758" y="2715766"/>
            <a:ext cx="9239516" cy="97210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7" name="Imagem 16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82" y="4616703"/>
            <a:ext cx="1375879" cy="351552"/>
          </a:xfrm>
          <a:prstGeom prst="rect">
            <a:avLst/>
          </a:prstGeom>
          <a:effectLst/>
        </p:spPr>
      </p:pic>
      <p:sp>
        <p:nvSpPr>
          <p:cNvPr id="18" name="Retângulo 17"/>
          <p:cNvSpPr/>
          <p:nvPr/>
        </p:nvSpPr>
        <p:spPr>
          <a:xfrm>
            <a:off x="-42382" y="2139702"/>
            <a:ext cx="9234140" cy="9720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9" name="CaixaDeTexto 4"/>
          <p:cNvSpPr txBox="1"/>
          <p:nvPr/>
        </p:nvSpPr>
        <p:spPr>
          <a:xfrm>
            <a:off x="6424638" y="3285517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848688"/>
                </a:solidFill>
              </a:rPr>
              <a:t> 3 Modelos de Dashboards</a:t>
            </a:r>
            <a:endParaRPr lang="pt-BR" dirty="0"/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695415" y="2468789"/>
            <a:ext cx="8027999" cy="648072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COMERCIAL</a:t>
            </a:r>
            <a:endParaRPr lang="pt-BR" sz="2400" i="1" dirty="0">
              <a:solidFill>
                <a:srgbClr val="84868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Botão de ação: Página Inicial 9">
            <a:hlinkClick r:id="rId4" action="ppaction://hlinksldjump" highlightClick="1"/>
          </p:cNvPr>
          <p:cNvSpPr/>
          <p:nvPr/>
        </p:nvSpPr>
        <p:spPr>
          <a:xfrm>
            <a:off x="179388" y="46833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oogle Shape;226;p31">
            <a:extLst>
              <a:ext uri="{FF2B5EF4-FFF2-40B4-BE49-F238E27FC236}">
                <a16:creationId xmlns:a16="http://schemas.microsoft.com/office/drawing/2014/main" id="{83AB9A76-DCD4-14BF-8E23-3BC11118364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783" y="4685259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59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0" y="718879"/>
            <a:ext cx="7944959" cy="3705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96670" y="139864"/>
            <a:ext cx="560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GRUPOS DE INDICADORES – </a:t>
            </a:r>
            <a:r>
              <a:rPr lang="pt-BR" sz="1600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Exemplo de Estrutura</a:t>
            </a:r>
          </a:p>
        </p:txBody>
      </p:sp>
      <p:sp>
        <p:nvSpPr>
          <p:cNvPr id="6" name="Botão de ação: Página Inicial 5">
            <a:hlinkClick r:id="rId4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381242" y="3178302"/>
            <a:ext cx="4572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Indicadores de Gestão</a:t>
            </a:r>
          </a:p>
          <a:p>
            <a:pPr algn="r"/>
            <a:r>
              <a:rPr lang="pt-B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SOLUS - OPERADORAS DE SAÚDE</a:t>
            </a:r>
          </a:p>
        </p:txBody>
      </p:sp>
      <p:sp>
        <p:nvSpPr>
          <p:cNvPr id="9" name="Chave dupla 8"/>
          <p:cNvSpPr/>
          <p:nvPr/>
        </p:nvSpPr>
        <p:spPr>
          <a:xfrm>
            <a:off x="4857406" y="3039802"/>
            <a:ext cx="3278990" cy="1015663"/>
          </a:xfrm>
          <a:prstGeom prst="bracePair">
            <a:avLst/>
          </a:prstGeom>
          <a:ln>
            <a:solidFill>
              <a:srgbClr val="3366C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6B8673D2-12FF-AEAF-0F46-BE97FFFA28BF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oogle Shape;226;p31">
            <a:extLst>
              <a:ext uri="{FF2B5EF4-FFF2-40B4-BE49-F238E27FC236}">
                <a16:creationId xmlns:a16="http://schemas.microsoft.com/office/drawing/2014/main" id="{0E08F6C9-C134-4510-AC32-6D0B4D8630B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0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0" y="139864"/>
            <a:ext cx="585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 Vendas: Quantidade Mensal e Por Plano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2" y="652162"/>
            <a:ext cx="7683744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C5AC265-200D-5E93-F8E2-A935AC0F7F52}"/>
              </a:ext>
            </a:extLst>
          </p:cNvPr>
          <p:cNvSpPr/>
          <p:nvPr/>
        </p:nvSpPr>
        <p:spPr>
          <a:xfrm>
            <a:off x="771823" y="843558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226;p31">
            <a:extLst>
              <a:ext uri="{FF2B5EF4-FFF2-40B4-BE49-F238E27FC236}">
                <a16:creationId xmlns:a16="http://schemas.microsoft.com/office/drawing/2014/main" id="{2D33AB00-DD2E-07F7-3F08-87944F815BD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879562"/>
            <a:ext cx="1417573" cy="32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A38C491C-0E0A-CC76-F97B-690554DC4335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E60F697D-F50C-1A97-59BA-35E7B5310D4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36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 Vendas: Por Tipo de Pessoa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FDBB2339-7AE0-6487-0400-C863EB67FB1D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C42EDC12-0E48-FAB6-ACC0-0920093E48B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9B80BAC-DC8E-E934-36D6-D124C8AD6284}"/>
              </a:ext>
            </a:extLst>
          </p:cNvPr>
          <p:cNvSpPr/>
          <p:nvPr/>
        </p:nvSpPr>
        <p:spPr>
          <a:xfrm>
            <a:off x="771823" y="987574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FB517A8A-896B-1494-4FA9-3F2FF867398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1023578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90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0" y="139864"/>
            <a:ext cx="708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03. Vendas: Mensal por Vendedor e Vendas e Cancelamentos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68560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2F20AFD-F8D6-5675-A085-711EC8D184F4}"/>
              </a:ext>
            </a:extLst>
          </p:cNvPr>
          <p:cNvSpPr/>
          <p:nvPr/>
        </p:nvSpPr>
        <p:spPr>
          <a:xfrm>
            <a:off x="771823" y="879562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Google Shape;226;p31">
            <a:extLst>
              <a:ext uri="{FF2B5EF4-FFF2-40B4-BE49-F238E27FC236}">
                <a16:creationId xmlns:a16="http://schemas.microsoft.com/office/drawing/2014/main" id="{84A3F35C-D2D4-3380-97C8-908A621100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915566"/>
            <a:ext cx="1417573" cy="32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F25EE72-438C-CF8F-BD5C-C67890ECF0B0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0653427-9B00-2CBC-07A4-4BE1E30A197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50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1332000" y="1815666"/>
            <a:ext cx="6480000" cy="1440160"/>
            <a:chOff x="0" y="57777"/>
            <a:chExt cx="6327557" cy="479700"/>
          </a:xfrm>
        </p:grpSpPr>
        <p:sp>
          <p:nvSpPr>
            <p:cNvPr id="22" name="Retângulo de cantos arredondados 21"/>
            <p:cNvSpPr/>
            <p:nvPr/>
          </p:nvSpPr>
          <p:spPr>
            <a:xfrm>
              <a:off x="0" y="57777"/>
              <a:ext cx="6327557" cy="4797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tângulo 22"/>
            <p:cNvSpPr/>
            <p:nvPr/>
          </p:nvSpPr>
          <p:spPr>
            <a:xfrm>
              <a:off x="23417" y="81194"/>
              <a:ext cx="6280723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>
                  <a:latin typeface="Open Sans" panose="020B0606030504020204"/>
                </a:rPr>
                <a:t>2. Indicadores de Autorizações</a:t>
              </a:r>
            </a:p>
          </p:txBody>
        </p:sp>
      </p:grpSp>
      <p:pic>
        <p:nvPicPr>
          <p:cNvPr id="24" name="Imagem 23" descr="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6" y="0"/>
            <a:ext cx="9144000" cy="5143500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-47758" y="2715766"/>
            <a:ext cx="9239516" cy="97210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26" name="Imagem 25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82" y="4616703"/>
            <a:ext cx="1375879" cy="351552"/>
          </a:xfrm>
          <a:prstGeom prst="rect">
            <a:avLst/>
          </a:prstGeom>
          <a:effectLst/>
        </p:spPr>
      </p:pic>
      <p:sp>
        <p:nvSpPr>
          <p:cNvPr id="27" name="Retângulo 26"/>
          <p:cNvSpPr/>
          <p:nvPr/>
        </p:nvSpPr>
        <p:spPr>
          <a:xfrm>
            <a:off x="-42382" y="2139702"/>
            <a:ext cx="9234140" cy="9720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8" name="CaixaDeTexto 4"/>
          <p:cNvSpPr txBox="1"/>
          <p:nvPr/>
        </p:nvSpPr>
        <p:spPr>
          <a:xfrm>
            <a:off x="6424638" y="3285517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848688"/>
                </a:solidFill>
              </a:rPr>
              <a:t>  4 </a:t>
            </a:r>
            <a:r>
              <a:rPr lang="en-US" i="1" dirty="0" err="1">
                <a:solidFill>
                  <a:srgbClr val="848688"/>
                </a:solidFill>
              </a:rPr>
              <a:t>Modelos</a:t>
            </a:r>
            <a:r>
              <a:rPr lang="en-US" i="1" dirty="0">
                <a:solidFill>
                  <a:srgbClr val="848688"/>
                </a:solidFill>
              </a:rPr>
              <a:t> de Dashboards</a:t>
            </a:r>
            <a:endParaRPr lang="pt-BR" dirty="0"/>
          </a:p>
        </p:txBody>
      </p:sp>
      <p:sp>
        <p:nvSpPr>
          <p:cNvPr id="29" name="Título 2"/>
          <p:cNvSpPr txBox="1">
            <a:spLocks/>
          </p:cNvSpPr>
          <p:nvPr/>
        </p:nvSpPr>
        <p:spPr>
          <a:xfrm>
            <a:off x="695415" y="2468789"/>
            <a:ext cx="8027999" cy="648072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FINANCEIRO</a:t>
            </a:r>
            <a:endParaRPr lang="pt-BR" sz="2400" i="1" dirty="0">
              <a:solidFill>
                <a:srgbClr val="84868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Botão de ação: Página Inicial 9">
            <a:hlinkClick r:id="rId4" action="ppaction://hlinksldjump" highlightClick="1"/>
          </p:cNvPr>
          <p:cNvSpPr/>
          <p:nvPr/>
        </p:nvSpPr>
        <p:spPr>
          <a:xfrm>
            <a:off x="180259" y="46833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oogle Shape;226;p31">
            <a:extLst>
              <a:ext uri="{FF2B5EF4-FFF2-40B4-BE49-F238E27FC236}">
                <a16:creationId xmlns:a16="http://schemas.microsoft.com/office/drawing/2014/main" id="{F5C140EE-5540-67F3-A0A3-D8DE4E37F34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783" y="4685259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097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 Resumo Indicadores Financeiros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9980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9E3BEE9-10CF-3DF4-852C-E21C790FCE56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10DCC920-7043-2FC3-AC48-64608E85F19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F926CEA-DF89-2EB3-E84A-FA2CA86BD318}"/>
              </a:ext>
            </a:extLst>
          </p:cNvPr>
          <p:cNvSpPr/>
          <p:nvPr/>
        </p:nvSpPr>
        <p:spPr>
          <a:xfrm>
            <a:off x="771823" y="879562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C310E1BC-0FF3-7739-BA2D-06D1D4E20D0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915566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112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 Inadimplência</a:t>
            </a:r>
          </a:p>
        </p:txBody>
      </p:sp>
      <p:sp>
        <p:nvSpPr>
          <p:cNvPr id="7" name="Botão de ação: Página Inicial 6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67416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1355BB4-8C14-C2F5-7811-D8B4DCF69FD4}"/>
              </a:ext>
            </a:extLst>
          </p:cNvPr>
          <p:cNvSpPr/>
          <p:nvPr/>
        </p:nvSpPr>
        <p:spPr>
          <a:xfrm>
            <a:off x="3904171" y="807554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E8C3301B-ABE3-1362-269C-FC2FF14301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3214" y="843558"/>
            <a:ext cx="1417573" cy="32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3154E82-0670-9437-9A3E-803DA6DEA6F2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0D1D0D29-EA36-9B6E-D461-C58F4500DE6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398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670" y="139864"/>
            <a:ext cx="600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02.1 Inadimplência: Competências 2016 - PJ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48CC899-6EFE-5770-58E2-78A535D9C870}"/>
              </a:ext>
            </a:extLst>
          </p:cNvPr>
          <p:cNvSpPr/>
          <p:nvPr/>
        </p:nvSpPr>
        <p:spPr>
          <a:xfrm>
            <a:off x="771823" y="807554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6BD12936-61DD-6365-63F3-E75B3A274D4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843558"/>
            <a:ext cx="1417573" cy="32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AF81C80-43B0-7A81-3ED7-78AB29C68341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4BC59178-8979-D0F6-54F2-B7EBCF5E15A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620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670" y="139864"/>
            <a:ext cx="582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02.2 Inadimplência: Competências 2016 - PF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8A5F85B1-2CDF-6205-6986-C31849A2972B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113E3069-2123-D131-B7C4-AE8A24D9AFA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64FFD5D-214D-AE27-F80A-8BFC98086146}"/>
              </a:ext>
            </a:extLst>
          </p:cNvPr>
          <p:cNvSpPr/>
          <p:nvPr/>
        </p:nvSpPr>
        <p:spPr>
          <a:xfrm>
            <a:off x="771823" y="771550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8831A733-B593-3DD1-093F-5D97108A745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80755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555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332000" y="1815666"/>
            <a:ext cx="6480000" cy="1440160"/>
            <a:chOff x="0" y="57777"/>
            <a:chExt cx="6327557" cy="479700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0" y="57777"/>
              <a:ext cx="6327557" cy="4797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23417" y="81194"/>
              <a:ext cx="6280723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>
                  <a:latin typeface="Open Sans" panose="020B0606030504020204"/>
                </a:rPr>
                <a:t>2. Indicadores de Autorizações</a:t>
              </a:r>
            </a:p>
          </p:txBody>
        </p:sp>
      </p:grpSp>
      <p:pic>
        <p:nvPicPr>
          <p:cNvPr id="15" name="Imagem 14" descr="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6" y="0"/>
            <a:ext cx="9144000" cy="51435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-47758" y="2715766"/>
            <a:ext cx="9239516" cy="97210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7" name="Imagem 16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82" y="4616703"/>
            <a:ext cx="1375879" cy="351552"/>
          </a:xfrm>
          <a:prstGeom prst="rect">
            <a:avLst/>
          </a:prstGeom>
          <a:effectLst/>
        </p:spPr>
      </p:pic>
      <p:sp>
        <p:nvSpPr>
          <p:cNvPr id="18" name="Retângulo 17"/>
          <p:cNvSpPr/>
          <p:nvPr/>
        </p:nvSpPr>
        <p:spPr>
          <a:xfrm>
            <a:off x="-42382" y="2139702"/>
            <a:ext cx="9234140" cy="9720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9" name="CaixaDeTexto 4"/>
          <p:cNvSpPr txBox="1"/>
          <p:nvPr/>
        </p:nvSpPr>
        <p:spPr>
          <a:xfrm>
            <a:off x="6424638" y="328551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848688"/>
                </a:solidFill>
              </a:rPr>
              <a:t>5 Modelos de Dashboards</a:t>
            </a:r>
            <a:endParaRPr lang="pt-BR" dirty="0"/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695415" y="2468789"/>
            <a:ext cx="8027999" cy="648072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GERE</a:t>
            </a:r>
            <a:endParaRPr lang="pt-BR" sz="2400" i="1" dirty="0">
              <a:solidFill>
                <a:srgbClr val="84868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Botão de ação: Página Inicial 9">
            <a:hlinkClick r:id="rId4" action="ppaction://hlinksldjump" highlightClick="1"/>
          </p:cNvPr>
          <p:cNvSpPr/>
          <p:nvPr/>
        </p:nvSpPr>
        <p:spPr>
          <a:xfrm>
            <a:off x="192291" y="4682530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oogle Shape;226;p31">
            <a:extLst>
              <a:ext uri="{FF2B5EF4-FFF2-40B4-BE49-F238E27FC236}">
                <a16:creationId xmlns:a16="http://schemas.microsoft.com/office/drawing/2014/main" id="{D47CD21D-4C8F-1D24-2B56-9A51BF00AB1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783" y="4685259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919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 Quantidade de Prestadores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447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0FDE28A-754E-7F3F-A109-B5733E86934C}"/>
              </a:ext>
            </a:extLst>
          </p:cNvPr>
          <p:cNvSpPr/>
          <p:nvPr/>
        </p:nvSpPr>
        <p:spPr>
          <a:xfrm>
            <a:off x="771823" y="771550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7650D293-8CBB-EC03-9E10-ED66ECBD931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807554"/>
            <a:ext cx="1417573" cy="32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209D813-69F7-B4E9-025C-AAC5AD51A558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0FBFFE17-CE49-3269-0A6E-2542249C9B0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50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203490592"/>
              </p:ext>
            </p:extLst>
          </p:nvPr>
        </p:nvGraphicFramePr>
        <p:xfrm>
          <a:off x="1367644" y="699542"/>
          <a:ext cx="59766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GRUPOS DE INDICADORES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DE167BB-CF7D-A073-E874-16EC5947C4DE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226;p31">
            <a:extLst>
              <a:ext uri="{FF2B5EF4-FFF2-40B4-BE49-F238E27FC236}">
                <a16:creationId xmlns:a16="http://schemas.microsoft.com/office/drawing/2014/main" id="{4477C9FE-55C1-EB7B-9D25-3C4D8EACD1C7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838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 Prestadores Ativos por Grupo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408E3F12-3D02-774D-0ABD-9D37DAB8C90D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F1D4A3A2-FAA0-8492-827C-93A91664125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4D69333-7F60-6ABB-DCE7-6005D79058EE}"/>
              </a:ext>
            </a:extLst>
          </p:cNvPr>
          <p:cNvSpPr/>
          <p:nvPr/>
        </p:nvSpPr>
        <p:spPr>
          <a:xfrm>
            <a:off x="771823" y="771550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5DA93173-D8D1-5C11-5B93-9B4868E0B84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80755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664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03. Prestadores por Localidade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6" y="664948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E5FA493-330F-3DB4-8EEE-25441461AF48}"/>
              </a:ext>
            </a:extLst>
          </p:cNvPr>
          <p:cNvSpPr/>
          <p:nvPr/>
        </p:nvSpPr>
        <p:spPr>
          <a:xfrm>
            <a:off x="771823" y="771550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ECE9D140-817D-72CA-167D-98DD5DA2BA1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807554"/>
            <a:ext cx="1417573" cy="32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F083FC6-EF02-0166-745E-68A5BCF2979C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53C3A5EE-4439-0040-DA78-2E6D1F4F937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000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670" y="139864"/>
            <a:ext cx="693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04. Quantidade de Prestadores por Especialidade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40564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AC17BAC6-B394-AF47-990A-428C67C0C808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FBE69931-D09D-BCBF-F2A9-487BF22CE8D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96D9EF3-E63F-6DBB-586C-6F1CD275A1AF}"/>
              </a:ext>
            </a:extLst>
          </p:cNvPr>
          <p:cNvSpPr/>
          <p:nvPr/>
        </p:nvSpPr>
        <p:spPr>
          <a:xfrm>
            <a:off x="771823" y="807554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94A24258-8769-6906-95AA-A4A9DF07569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843558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211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670" y="139864"/>
            <a:ext cx="701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05. Quantidade de Prestadores por Especialidade e Cidade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48180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F9043AB-6CC1-7569-D96A-B219E01A38F6}"/>
              </a:ext>
            </a:extLst>
          </p:cNvPr>
          <p:cNvSpPr/>
          <p:nvPr/>
        </p:nvSpPr>
        <p:spPr>
          <a:xfrm>
            <a:off x="771823" y="807554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C1F568D4-8F64-6382-7D28-6357F51CFB0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843558"/>
            <a:ext cx="1417573" cy="32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E88964D-1B0B-C3AA-8309-D40B26CA3BCE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A40565DF-03CC-FD17-CCB0-EA2B93CF05E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377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332000" y="1815666"/>
            <a:ext cx="6480000" cy="1440160"/>
            <a:chOff x="0" y="57777"/>
            <a:chExt cx="6327557" cy="479700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0" y="57777"/>
              <a:ext cx="6327557" cy="4797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23417" y="81194"/>
              <a:ext cx="6280723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>
                  <a:latin typeface="Open Sans" panose="020B0606030504020204"/>
                </a:rPr>
                <a:t>2. Indicadores de Autorizações</a:t>
              </a:r>
            </a:p>
          </p:txBody>
        </p:sp>
      </p:grpSp>
      <p:pic>
        <p:nvPicPr>
          <p:cNvPr id="15" name="Imagem 14" descr="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6" y="0"/>
            <a:ext cx="9144000" cy="51435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-47758" y="2715766"/>
            <a:ext cx="9239516" cy="97210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7" name="Imagem 16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82" y="4616703"/>
            <a:ext cx="1375879" cy="351552"/>
          </a:xfrm>
          <a:prstGeom prst="rect">
            <a:avLst/>
          </a:prstGeom>
          <a:effectLst/>
        </p:spPr>
      </p:pic>
      <p:sp>
        <p:nvSpPr>
          <p:cNvPr id="18" name="Retângulo 17"/>
          <p:cNvSpPr/>
          <p:nvPr/>
        </p:nvSpPr>
        <p:spPr>
          <a:xfrm>
            <a:off x="-42382" y="2139702"/>
            <a:ext cx="9234140" cy="9720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9" name="CaixaDeTexto 4"/>
          <p:cNvSpPr txBox="1"/>
          <p:nvPr/>
        </p:nvSpPr>
        <p:spPr>
          <a:xfrm>
            <a:off x="6424638" y="328551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848688"/>
                </a:solidFill>
              </a:rPr>
              <a:t>3 Modelos de Dashboards</a:t>
            </a:r>
            <a:endParaRPr lang="pt-BR" dirty="0"/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695415" y="2468789"/>
            <a:ext cx="8027999" cy="648072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SINISTRALIDADE</a:t>
            </a:r>
            <a:endParaRPr lang="pt-BR" sz="2400" i="1" dirty="0">
              <a:solidFill>
                <a:srgbClr val="84868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Botão de ação: Página Inicial 9">
            <a:hlinkClick r:id="rId4" action="ppaction://hlinksldjump" highlightClick="1"/>
          </p:cNvPr>
          <p:cNvSpPr/>
          <p:nvPr/>
        </p:nvSpPr>
        <p:spPr>
          <a:xfrm>
            <a:off x="192291" y="4682530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oogle Shape;226;p31">
            <a:extLst>
              <a:ext uri="{FF2B5EF4-FFF2-40B4-BE49-F238E27FC236}">
                <a16:creationId xmlns:a16="http://schemas.microsoft.com/office/drawing/2014/main" id="{F4F64FFC-D95B-F70D-470F-34A57A79288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783" y="4685259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291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 Sinistralidade - % Mensal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63804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1220CD1-8271-00B9-3059-1F429E55E043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8442D940-826B-5F20-5D2F-024D942ACCB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298EBD3-977E-E155-40A8-000049380B34}"/>
              </a:ext>
            </a:extLst>
          </p:cNvPr>
          <p:cNvSpPr/>
          <p:nvPr/>
        </p:nvSpPr>
        <p:spPr>
          <a:xfrm>
            <a:off x="755744" y="796529"/>
            <a:ext cx="1548004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DCAE9BEC-9706-A188-9AF4-469410A5AA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959" y="834156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461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670" y="139864"/>
            <a:ext cx="8415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 Sinistralidade - Acompanhamento Anual (Competência Fechada)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9" y="662660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989C5A1-E77A-4D72-B32E-DB4061C401ED}"/>
              </a:ext>
            </a:extLst>
          </p:cNvPr>
          <p:cNvSpPr/>
          <p:nvPr/>
        </p:nvSpPr>
        <p:spPr>
          <a:xfrm>
            <a:off x="683568" y="807554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5C68EB76-4480-D752-7E99-B4E3366D85B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341" y="843558"/>
            <a:ext cx="1417573" cy="3207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D80EB8D-24BF-CA6E-A833-44BFF29EEC34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DA171D3A-E0E2-D568-CB72-02A58424B5A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222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6671" y="139864"/>
            <a:ext cx="812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03. Sinistralidade - Acompanhamento Anual (Competência Aberta)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5" y="736910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D073DB9-7852-EF40-0574-D9F36AA15C25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D1F6CBE7-1746-5962-E170-5015C2AABAA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754472A-8D59-CEAB-7ED9-EE9EB3994F48}"/>
              </a:ext>
            </a:extLst>
          </p:cNvPr>
          <p:cNvSpPr/>
          <p:nvPr/>
        </p:nvSpPr>
        <p:spPr>
          <a:xfrm>
            <a:off x="575556" y="1023578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6740936A-6AB7-588F-D66D-0F63211042D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329" y="1098832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514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tângulo 6" hidden="1"/>
          <p:cNvSpPr/>
          <p:nvPr/>
        </p:nvSpPr>
        <p:spPr>
          <a:xfrm>
            <a:off x="0" y="5000642"/>
            <a:ext cx="6215074" cy="142858"/>
          </a:xfrm>
          <a:prstGeom prst="rect">
            <a:avLst/>
          </a:prstGeom>
          <a:solidFill>
            <a:srgbClr val="F79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                 </a:t>
            </a:r>
          </a:p>
        </p:txBody>
      </p:sp>
      <p:pic>
        <p:nvPicPr>
          <p:cNvPr id="9" name="Imagem 8" hidden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13" y="1736596"/>
            <a:ext cx="3261367" cy="835154"/>
          </a:xfrm>
          <a:prstGeom prst="rect">
            <a:avLst/>
          </a:prstGeom>
        </p:spPr>
      </p:pic>
      <p:sp>
        <p:nvSpPr>
          <p:cNvPr id="10" name="CaixaDeTexto 9" hidden="1"/>
          <p:cNvSpPr txBox="1"/>
          <p:nvPr/>
        </p:nvSpPr>
        <p:spPr>
          <a:xfrm>
            <a:off x="2600298" y="2681289"/>
            <a:ext cx="387037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Clr>
                <a:srgbClr val="5DAFBB"/>
              </a:buClr>
            </a:pPr>
            <a:r>
              <a:rPr lang="pt-BR" sz="1200" dirty="0">
                <a:solidFill>
                  <a:srgbClr val="909090"/>
                </a:solidFill>
              </a:rPr>
              <a:t>Rua Anitápolis, 347  |  Itaum  |  Joinville/SC  |  89210.680</a:t>
            </a:r>
          </a:p>
          <a:p>
            <a:pPr algn="ctr">
              <a:buClr>
                <a:srgbClr val="5DAFBB"/>
              </a:buClr>
            </a:pPr>
            <a:r>
              <a:rPr lang="pt-BR" sz="1200" dirty="0">
                <a:solidFill>
                  <a:srgbClr val="909090"/>
                </a:solidFill>
              </a:rPr>
              <a:t>47 3466.1900  |  </a:t>
            </a:r>
            <a:r>
              <a:rPr lang="pt-BR" sz="1200" dirty="0">
                <a:solidFill>
                  <a:srgbClr val="F79633"/>
                </a:solidFill>
              </a:rPr>
              <a:t>www.useweknow.com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DED02AC-A4BF-FA56-6E89-0B2CA14D86A5}"/>
              </a:ext>
            </a:extLst>
          </p:cNvPr>
          <p:cNvSpPr/>
          <p:nvPr/>
        </p:nvSpPr>
        <p:spPr>
          <a:xfrm>
            <a:off x="965" y="5000642"/>
            <a:ext cx="6215074" cy="142858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prstClr val="white"/>
                </a:solidFill>
              </a:rPr>
              <a:t>                      </a:t>
            </a:r>
          </a:p>
        </p:txBody>
      </p:sp>
      <p:pic>
        <p:nvPicPr>
          <p:cNvPr id="3" name="Google Shape;226;p31">
            <a:extLst>
              <a:ext uri="{FF2B5EF4-FFF2-40B4-BE49-F238E27FC236}">
                <a16:creationId xmlns:a16="http://schemas.microsoft.com/office/drawing/2014/main" id="{EBDF6003-B438-1733-6EF4-1D780385C16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5917" y="2194724"/>
            <a:ext cx="3332166" cy="75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332000" y="1815666"/>
            <a:ext cx="6480000" cy="1440160"/>
            <a:chOff x="0" y="57777"/>
            <a:chExt cx="6327557" cy="479700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0" y="57777"/>
              <a:ext cx="6327557" cy="4797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23417" y="81194"/>
              <a:ext cx="6280723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>
                  <a:latin typeface="Open Sans" panose="020B0606030504020204"/>
                </a:rPr>
                <a:t>2. Indicadores de Autorizações</a:t>
              </a:r>
            </a:p>
          </p:txBody>
        </p:sp>
      </p:grpSp>
      <p:pic>
        <p:nvPicPr>
          <p:cNvPr id="15" name="Imagem 14" descr="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6" y="0"/>
            <a:ext cx="9144000" cy="514350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-47758" y="2715766"/>
            <a:ext cx="9239516" cy="97210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17" name="Imagem 16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82" y="4616703"/>
            <a:ext cx="1375879" cy="351552"/>
          </a:xfrm>
          <a:prstGeom prst="rect">
            <a:avLst/>
          </a:prstGeom>
          <a:effectLst/>
        </p:spPr>
      </p:pic>
      <p:sp>
        <p:nvSpPr>
          <p:cNvPr id="18" name="Retângulo 17"/>
          <p:cNvSpPr/>
          <p:nvPr/>
        </p:nvSpPr>
        <p:spPr>
          <a:xfrm>
            <a:off x="-42382" y="2139702"/>
            <a:ext cx="9234140" cy="9720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9" name="CaixaDeTexto 4"/>
          <p:cNvSpPr txBox="1"/>
          <p:nvPr/>
        </p:nvSpPr>
        <p:spPr>
          <a:xfrm>
            <a:off x="6424638" y="3285517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848688"/>
                </a:solidFill>
              </a:rPr>
              <a:t> 4 Modelos de Dashboards</a:t>
            </a:r>
            <a:endParaRPr lang="pt-BR" dirty="0"/>
          </a:p>
        </p:txBody>
      </p:sp>
      <p:sp>
        <p:nvSpPr>
          <p:cNvPr id="20" name="Título 2"/>
          <p:cNvSpPr txBox="1">
            <a:spLocks/>
          </p:cNvSpPr>
          <p:nvPr/>
        </p:nvSpPr>
        <p:spPr>
          <a:xfrm>
            <a:off x="695415" y="2468789"/>
            <a:ext cx="8027999" cy="648072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ATENDIMENTOS</a:t>
            </a:r>
          </a:p>
        </p:txBody>
      </p:sp>
      <p:sp>
        <p:nvSpPr>
          <p:cNvPr id="10" name="Botão de ação: Página Inicial 9">
            <a:hlinkClick r:id="rId4" action="ppaction://hlinksldjump" highlightClick="1"/>
          </p:cNvPr>
          <p:cNvSpPr/>
          <p:nvPr/>
        </p:nvSpPr>
        <p:spPr>
          <a:xfrm>
            <a:off x="179388" y="4695741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oogle Shape;226;p31">
            <a:extLst>
              <a:ext uri="{FF2B5EF4-FFF2-40B4-BE49-F238E27FC236}">
                <a16:creationId xmlns:a16="http://schemas.microsoft.com/office/drawing/2014/main" id="{003DC8E0-DF63-5EF4-0DBD-F3CEF6B4A3D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783" y="4685259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76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 CRM: Volume de Atendimentos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12813DB2-2236-66B2-29D4-88DD6D617B70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226;p31">
            <a:extLst>
              <a:ext uri="{FF2B5EF4-FFF2-40B4-BE49-F238E27FC236}">
                <a16:creationId xmlns:a16="http://schemas.microsoft.com/office/drawing/2014/main" id="{22BF5CC8-E5D1-F656-8290-86A250FB3CE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F144B7B-3B30-7083-A1C4-0221D590C647}"/>
              </a:ext>
            </a:extLst>
          </p:cNvPr>
          <p:cNvSpPr/>
          <p:nvPr/>
        </p:nvSpPr>
        <p:spPr>
          <a:xfrm>
            <a:off x="771823" y="807554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oogle Shape;226;p31">
            <a:extLst>
              <a:ext uri="{FF2B5EF4-FFF2-40B4-BE49-F238E27FC236}">
                <a16:creationId xmlns:a16="http://schemas.microsoft.com/office/drawing/2014/main" id="{372516AB-0182-97BC-CCD9-29DA0968502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179" y="845181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47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02. CRM: Pendente por Classificação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C2A93503-FF52-E612-6924-D2E7C61F457D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555AFC36-E619-CBDC-790C-11949C74089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15DA2B7-8204-00D7-32C5-8A6FF1A7B4A8}"/>
              </a:ext>
            </a:extLst>
          </p:cNvPr>
          <p:cNvSpPr/>
          <p:nvPr/>
        </p:nvSpPr>
        <p:spPr>
          <a:xfrm>
            <a:off x="771823" y="735546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oogle Shape;226;p31">
            <a:extLst>
              <a:ext uri="{FF2B5EF4-FFF2-40B4-BE49-F238E27FC236}">
                <a16:creationId xmlns:a16="http://schemas.microsoft.com/office/drawing/2014/main" id="{D3AECE6F-6BAB-D24B-8C08-5DADC42DCBA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179" y="773173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71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96670" y="139864"/>
            <a:ext cx="567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03. CRM: Em Andamento por Classificação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6368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C6CEA84-D149-850A-3B31-C12273555C17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A0688034-DDF7-80CF-BD9A-83EB203D897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CC62B27-F3A8-8C47-4E77-63FF8C099399}"/>
              </a:ext>
            </a:extLst>
          </p:cNvPr>
          <p:cNvSpPr/>
          <p:nvPr/>
        </p:nvSpPr>
        <p:spPr>
          <a:xfrm>
            <a:off x="771823" y="735546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oogle Shape;226;p31">
            <a:extLst>
              <a:ext uri="{FF2B5EF4-FFF2-40B4-BE49-F238E27FC236}">
                <a16:creationId xmlns:a16="http://schemas.microsoft.com/office/drawing/2014/main" id="{CEC065E7-B5AD-6623-7B8E-E02490BD729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771550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44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04. CRM: Análise de Atendimentos</a:t>
            </a:r>
          </a:p>
        </p:txBody>
      </p:sp>
      <p:sp>
        <p:nvSpPr>
          <p:cNvPr id="6" name="Botão de ação: Página Inicial 5">
            <a:hlinkClick r:id="rId3" action="ppaction://hlinksldjump" highlightClick="1"/>
          </p:cNvPr>
          <p:cNvSpPr/>
          <p:nvPr/>
        </p:nvSpPr>
        <p:spPr>
          <a:xfrm>
            <a:off x="8869904" y="4875424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9" y="652162"/>
            <a:ext cx="7683750" cy="43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879D814-C34B-DE39-4AB9-00A96B6E8DA2}"/>
              </a:ext>
            </a:extLst>
          </p:cNvPr>
          <p:cNvCxnSpPr/>
          <p:nvPr/>
        </p:nvCxnSpPr>
        <p:spPr>
          <a:xfrm>
            <a:off x="215516" y="509196"/>
            <a:ext cx="7155650" cy="0"/>
          </a:xfrm>
          <a:prstGeom prst="line">
            <a:avLst/>
          </a:prstGeom>
          <a:ln w="285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oogle Shape;226;p31">
            <a:extLst>
              <a:ext uri="{FF2B5EF4-FFF2-40B4-BE49-F238E27FC236}">
                <a16:creationId xmlns:a16="http://schemas.microsoft.com/office/drawing/2014/main" id="{25A51BED-BBA8-389A-2FC5-BB12704C3EF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8903" y="267494"/>
            <a:ext cx="1417573" cy="3207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DC49B0A-7D4B-084D-7FE6-CC40AE209871}"/>
              </a:ext>
            </a:extLst>
          </p:cNvPr>
          <p:cNvSpPr/>
          <p:nvPr/>
        </p:nvSpPr>
        <p:spPr>
          <a:xfrm>
            <a:off x="771823" y="735546"/>
            <a:ext cx="1315901" cy="39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oogle Shape;226;p31">
            <a:extLst>
              <a:ext uri="{FF2B5EF4-FFF2-40B4-BE49-F238E27FC236}">
                <a16:creationId xmlns:a16="http://schemas.microsoft.com/office/drawing/2014/main" id="{BAFE27DE-3263-D1F6-8883-5DD9A5DB642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592" y="810800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1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1" y="141569"/>
            <a:ext cx="8613666" cy="37795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96671" y="139864"/>
            <a:ext cx="427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A5A5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GRUPOS DE INDICADORES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332000" y="1815666"/>
            <a:ext cx="6480000" cy="1440160"/>
            <a:chOff x="0" y="57777"/>
            <a:chExt cx="6327557" cy="47970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0" y="57777"/>
              <a:ext cx="6327557" cy="47970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23417" y="81194"/>
              <a:ext cx="6280723" cy="43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>
                  <a:latin typeface="Open Sans" panose="020B0606030504020204"/>
                </a:rPr>
                <a:t>2. Indicadores de Autorizações</a:t>
              </a:r>
            </a:p>
          </p:txBody>
        </p:sp>
      </p:grpSp>
      <p:pic>
        <p:nvPicPr>
          <p:cNvPr id="19" name="Imagem 18" descr="f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46" y="0"/>
            <a:ext cx="9144000" cy="5143500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-47758" y="2715766"/>
            <a:ext cx="9239516" cy="97210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pic>
        <p:nvPicPr>
          <p:cNvPr id="21" name="Imagem 20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82" y="4616703"/>
            <a:ext cx="1375879" cy="351552"/>
          </a:xfrm>
          <a:prstGeom prst="rect">
            <a:avLst/>
          </a:prstGeom>
          <a:effectLst/>
        </p:spPr>
      </p:pic>
      <p:sp>
        <p:nvSpPr>
          <p:cNvPr id="22" name="Retângulo 21"/>
          <p:cNvSpPr/>
          <p:nvPr/>
        </p:nvSpPr>
        <p:spPr>
          <a:xfrm>
            <a:off x="-42382" y="2139702"/>
            <a:ext cx="9234140" cy="9720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3" name="CaixaDeTexto 4"/>
          <p:cNvSpPr txBox="1"/>
          <p:nvPr/>
        </p:nvSpPr>
        <p:spPr>
          <a:xfrm>
            <a:off x="6424638" y="3285517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848688"/>
                </a:solidFill>
              </a:rPr>
              <a:t> 2 Modelos de Dashboards</a:t>
            </a:r>
            <a:endParaRPr lang="pt-BR" dirty="0"/>
          </a:p>
        </p:txBody>
      </p:sp>
      <p:sp>
        <p:nvSpPr>
          <p:cNvPr id="24" name="Título 2"/>
          <p:cNvSpPr txBox="1">
            <a:spLocks/>
          </p:cNvSpPr>
          <p:nvPr/>
        </p:nvSpPr>
        <p:spPr>
          <a:xfrm>
            <a:off x="695415" y="2468789"/>
            <a:ext cx="8027999" cy="648072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AUTORIZAÇÕES</a:t>
            </a:r>
            <a:endParaRPr lang="pt-BR" sz="2400" i="1" dirty="0">
              <a:solidFill>
                <a:srgbClr val="84868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Botão de ação: Página Inicial 9">
            <a:hlinkClick r:id="rId6" action="ppaction://hlinksldjump" highlightClick="1"/>
          </p:cNvPr>
          <p:cNvSpPr/>
          <p:nvPr/>
        </p:nvSpPr>
        <p:spPr>
          <a:xfrm>
            <a:off x="193642" y="4695741"/>
            <a:ext cx="216024" cy="193476"/>
          </a:xfrm>
          <a:prstGeom prst="actionButtonHome">
            <a:avLst/>
          </a:prstGeom>
          <a:noFill/>
          <a:ln>
            <a:gradFill>
              <a:gsLst>
                <a:gs pos="11000">
                  <a:schemeClr val="bg1">
                    <a:lumMod val="65000"/>
                  </a:schemeClr>
                </a:gs>
                <a:gs pos="3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Google Shape;226;p31">
            <a:extLst>
              <a:ext uri="{FF2B5EF4-FFF2-40B4-BE49-F238E27FC236}">
                <a16:creationId xmlns:a16="http://schemas.microsoft.com/office/drawing/2014/main" id="{CD2C6030-356B-4961-040C-60BE1A5F63B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3783" y="4685259"/>
            <a:ext cx="1417573" cy="32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84387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Alteraçõ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8D8D8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312270-08ee-429e-9af4-a88c64110c6e">
      <Terms xmlns="http://schemas.microsoft.com/office/infopath/2007/PartnerControls"/>
    </lcf76f155ced4ddcb4097134ff3c332f>
    <TaxCatchAll xmlns="110cc015-f782-43d9-9b88-aa01845fb2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1D6CFC953E154AAE4A2DACACA72B4B" ma:contentTypeVersion="13" ma:contentTypeDescription="Crie um novo documento." ma:contentTypeScope="" ma:versionID="dadc69b977a6a62a23b8736c6ea80850">
  <xsd:schema xmlns:xsd="http://www.w3.org/2001/XMLSchema" xmlns:xs="http://www.w3.org/2001/XMLSchema" xmlns:p="http://schemas.microsoft.com/office/2006/metadata/properties" xmlns:ns2="110cc015-f782-43d9-9b88-aa01845fb2ab" xmlns:ns3="e4312270-08ee-429e-9af4-a88c64110c6e" targetNamespace="http://schemas.microsoft.com/office/2006/metadata/properties" ma:root="true" ma:fieldsID="1abe82fc3c6a22e2d3c9506367383c5c" ns2:_="" ns3:_="">
    <xsd:import namespace="110cc015-f782-43d9-9b88-aa01845fb2ab"/>
    <xsd:import namespace="e4312270-08ee-429e-9af4-a88c64110c6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cc015-f782-43d9-9b88-aa01845fb2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1181cb7-2009-4de7-ae82-7b78879977f6}" ma:internalName="TaxCatchAll" ma:showField="CatchAllData" ma:web="110cc015-f782-43d9-9b88-aa01845fb2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2270-08ee-429e-9af4-a88c64110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30bb3b61-ee10-44ad-a3af-f4538e3154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0E0D9-5D54-4967-B571-BE9E01257D31}">
  <ds:schemaRefs>
    <ds:schemaRef ds:uri="http://schemas.microsoft.com/office/2006/metadata/properties"/>
    <ds:schemaRef ds:uri="http://schemas.microsoft.com/office/infopath/2007/PartnerControls"/>
    <ds:schemaRef ds:uri="e4312270-08ee-429e-9af4-a88c64110c6e"/>
    <ds:schemaRef ds:uri="110cc015-f782-43d9-9b88-aa01845fb2ab"/>
  </ds:schemaRefs>
</ds:datastoreItem>
</file>

<file path=customXml/itemProps2.xml><?xml version="1.0" encoding="utf-8"?>
<ds:datastoreItem xmlns:ds="http://schemas.openxmlformats.org/officeDocument/2006/customXml" ds:itemID="{19104569-86B2-42AF-AD1A-D20CE4CEDD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88E99-C9F7-4081-BB01-010CEA51E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cc015-f782-43d9-9b88-aa01845fb2ab"/>
    <ds:schemaRef ds:uri="e4312270-08ee-429e-9af4-a88c64110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340</Words>
  <Application>Microsoft Office PowerPoint</Application>
  <PresentationFormat>Apresentação na tela (16:9)</PresentationFormat>
  <Paragraphs>72</Paragraphs>
  <Slides>38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Calibri</vt:lpstr>
      <vt:lpstr>Open Sans</vt:lpstr>
      <vt:lpstr>Open Sans Semibold</vt:lpstr>
      <vt:lpstr>1_Tema do Office</vt:lpstr>
      <vt:lpstr>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</dc:creator>
  <cp:lastModifiedBy>Lucas Lehmkuhl</cp:lastModifiedBy>
  <cp:revision>111</cp:revision>
  <dcterms:created xsi:type="dcterms:W3CDTF">2012-10-10T13:26:51Z</dcterms:created>
  <dcterms:modified xsi:type="dcterms:W3CDTF">2022-11-22T20:16:16Z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0x010100941D6CFC953E154AAE4A2DACACA72B4B</vt:lpwstr>
  </property>
</Properties>
</file>